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63"/>
  </p:notesMasterIdLst>
  <p:handoutMasterIdLst>
    <p:handoutMasterId r:id="rId64"/>
  </p:handoutMasterIdLst>
  <p:sldIdLst>
    <p:sldId id="256" r:id="rId2"/>
    <p:sldId id="340" r:id="rId3"/>
    <p:sldId id="257" r:id="rId4"/>
    <p:sldId id="342" r:id="rId5"/>
    <p:sldId id="258" r:id="rId6"/>
    <p:sldId id="259" r:id="rId7"/>
    <p:sldId id="260" r:id="rId8"/>
    <p:sldId id="343" r:id="rId9"/>
    <p:sldId id="262" r:id="rId10"/>
    <p:sldId id="275" r:id="rId11"/>
    <p:sldId id="261" r:id="rId12"/>
    <p:sldId id="264" r:id="rId13"/>
    <p:sldId id="299" r:id="rId14"/>
    <p:sldId id="344" r:id="rId15"/>
    <p:sldId id="277" r:id="rId16"/>
    <p:sldId id="265" r:id="rId17"/>
    <p:sldId id="263" r:id="rId18"/>
    <p:sldId id="266" r:id="rId19"/>
    <p:sldId id="267" r:id="rId20"/>
    <p:sldId id="270" r:id="rId21"/>
    <p:sldId id="327" r:id="rId22"/>
    <p:sldId id="290" r:id="rId23"/>
    <p:sldId id="288" r:id="rId24"/>
    <p:sldId id="289" r:id="rId25"/>
    <p:sldId id="302" r:id="rId26"/>
    <p:sldId id="295" r:id="rId27"/>
    <p:sldId id="296" r:id="rId28"/>
    <p:sldId id="341" r:id="rId29"/>
    <p:sldId id="292" r:id="rId30"/>
    <p:sldId id="330" r:id="rId31"/>
    <p:sldId id="304" r:id="rId32"/>
    <p:sldId id="345" r:id="rId33"/>
    <p:sldId id="346" r:id="rId34"/>
    <p:sldId id="273" r:id="rId35"/>
    <p:sldId id="300" r:id="rId36"/>
    <p:sldId id="312" r:id="rId37"/>
    <p:sldId id="293" r:id="rId38"/>
    <p:sldId id="271" r:id="rId39"/>
    <p:sldId id="326" r:id="rId40"/>
    <p:sldId id="272" r:id="rId41"/>
    <p:sldId id="306" r:id="rId42"/>
    <p:sldId id="333" r:id="rId43"/>
    <p:sldId id="329" r:id="rId44"/>
    <p:sldId id="334" r:id="rId45"/>
    <p:sldId id="301" r:id="rId46"/>
    <p:sldId id="335" r:id="rId47"/>
    <p:sldId id="339" r:id="rId48"/>
    <p:sldId id="347" r:id="rId49"/>
    <p:sldId id="352" r:id="rId50"/>
    <p:sldId id="353" r:id="rId51"/>
    <p:sldId id="356" r:id="rId52"/>
    <p:sldId id="357" r:id="rId53"/>
    <p:sldId id="348" r:id="rId54"/>
    <p:sldId id="315" r:id="rId55"/>
    <p:sldId id="314" r:id="rId56"/>
    <p:sldId id="349" r:id="rId57"/>
    <p:sldId id="350" r:id="rId58"/>
    <p:sldId id="354" r:id="rId59"/>
    <p:sldId id="355" r:id="rId60"/>
    <p:sldId id="351" r:id="rId61"/>
    <p:sldId id="336" r:id="rId62"/>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60829" autoAdjust="0"/>
  </p:normalViewPr>
  <p:slideViewPr>
    <p:cSldViewPr>
      <p:cViewPr varScale="1">
        <p:scale>
          <a:sx n="65" d="100"/>
          <a:sy n="65" d="100"/>
        </p:scale>
        <p:origin x="285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7214"/>
    </p:cViewPr>
  </p:sorterViewPr>
  <p:notesViewPr>
    <p:cSldViewPr>
      <p:cViewPr varScale="1">
        <p:scale>
          <a:sx n="68" d="100"/>
          <a:sy n="68" d="100"/>
        </p:scale>
        <p:origin x="-129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EF321AEF-29A9-4083-AB45-2C2F617BEC9F}"/>
              </a:ext>
            </a:extLst>
          </p:cNvPr>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ltLang="en-US"/>
          </a:p>
        </p:txBody>
      </p:sp>
      <p:sp>
        <p:nvSpPr>
          <p:cNvPr id="112643" name="Rectangle 3">
            <a:extLst>
              <a:ext uri="{FF2B5EF4-FFF2-40B4-BE49-F238E27FC236}">
                <a16:creationId xmlns:a16="http://schemas.microsoft.com/office/drawing/2014/main" id="{285FC920-0F90-4A10-B3A5-1AE239AF51B9}"/>
              </a:ext>
            </a:extLst>
          </p:cNvPr>
          <p:cNvSpPr>
            <a:spLocks noGrp="1" noChangeArrowheads="1"/>
          </p:cNvSpPr>
          <p:nvPr>
            <p:ph type="dt" sz="quarter"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en-US"/>
          </a:p>
        </p:txBody>
      </p:sp>
      <p:sp>
        <p:nvSpPr>
          <p:cNvPr id="112644" name="Rectangle 4">
            <a:extLst>
              <a:ext uri="{FF2B5EF4-FFF2-40B4-BE49-F238E27FC236}">
                <a16:creationId xmlns:a16="http://schemas.microsoft.com/office/drawing/2014/main" id="{6E996486-4C8A-4EB2-8DB7-88BD1D8A107B}"/>
              </a:ext>
            </a:extLst>
          </p:cNvPr>
          <p:cNvSpPr>
            <a:spLocks noGrp="1" noChangeArrowheads="1"/>
          </p:cNvSpPr>
          <p:nvPr>
            <p:ph type="ftr" sz="quarter" idx="2"/>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ltLang="en-US"/>
          </a:p>
        </p:txBody>
      </p:sp>
      <p:sp>
        <p:nvSpPr>
          <p:cNvPr id="112645" name="Rectangle 5">
            <a:extLst>
              <a:ext uri="{FF2B5EF4-FFF2-40B4-BE49-F238E27FC236}">
                <a16:creationId xmlns:a16="http://schemas.microsoft.com/office/drawing/2014/main" id="{0CDE8F46-1EC0-4451-9825-2E2ABC7042E9}"/>
              </a:ext>
            </a:extLst>
          </p:cNvPr>
          <p:cNvSpPr>
            <a:spLocks noGrp="1" noChangeArrowheads="1"/>
          </p:cNvSpPr>
          <p:nvPr>
            <p:ph type="sldNum" sz="quarter" idx="3"/>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8B78D821-3379-4F54-BFA4-7A800190B317}"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71F5476A-1AC8-49DA-B0E6-AF99E9D8CABA}"/>
              </a:ext>
            </a:extLst>
          </p:cNvPr>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eaLnBrk="1" hangingPunct="1">
              <a:defRPr sz="1200">
                <a:latin typeface="Arial" charset="0"/>
              </a:defRPr>
            </a:lvl1pPr>
          </a:lstStyle>
          <a:p>
            <a:pPr>
              <a:defRPr/>
            </a:pPr>
            <a:endParaRPr lang="en-US" altLang="en-US"/>
          </a:p>
        </p:txBody>
      </p:sp>
      <p:sp>
        <p:nvSpPr>
          <p:cNvPr id="46083" name="Rectangle 3">
            <a:extLst>
              <a:ext uri="{FF2B5EF4-FFF2-40B4-BE49-F238E27FC236}">
                <a16:creationId xmlns:a16="http://schemas.microsoft.com/office/drawing/2014/main" id="{FB8E6EB8-456B-4A35-BEC1-BD8063692B04}"/>
              </a:ext>
            </a:extLst>
          </p:cNvPr>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1" hangingPunct="1">
              <a:defRPr sz="1200">
                <a:latin typeface="Arial" charset="0"/>
              </a:defRPr>
            </a:lvl1pPr>
          </a:lstStyle>
          <a:p>
            <a:pPr>
              <a:defRPr/>
            </a:pPr>
            <a:endParaRPr lang="en-US" altLang="en-US"/>
          </a:p>
        </p:txBody>
      </p:sp>
      <p:sp>
        <p:nvSpPr>
          <p:cNvPr id="4100" name="Rectangle 4">
            <a:extLst>
              <a:ext uri="{FF2B5EF4-FFF2-40B4-BE49-F238E27FC236}">
                <a16:creationId xmlns:a16="http://schemas.microsoft.com/office/drawing/2014/main" id="{0A3787C8-5B0E-4306-BDFB-A522CB3904DB}"/>
              </a:ext>
            </a:extLst>
          </p:cNvPr>
          <p:cNvSpPr>
            <a:spLocks noRo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6085" name="Rectangle 5">
            <a:extLst>
              <a:ext uri="{FF2B5EF4-FFF2-40B4-BE49-F238E27FC236}">
                <a16:creationId xmlns:a16="http://schemas.microsoft.com/office/drawing/2014/main" id="{63D8310A-AEB7-45CF-86BA-976FD70B21F5}"/>
              </a:ext>
            </a:extLst>
          </p:cNvPr>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6086" name="Rectangle 6">
            <a:extLst>
              <a:ext uri="{FF2B5EF4-FFF2-40B4-BE49-F238E27FC236}">
                <a16:creationId xmlns:a16="http://schemas.microsoft.com/office/drawing/2014/main" id="{E7F1FC7A-0316-4E36-B557-DD61DFA98244}"/>
              </a:ext>
            </a:extLst>
          </p:cNvPr>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eaLnBrk="1" hangingPunct="1">
              <a:defRPr sz="1200">
                <a:latin typeface="Arial" charset="0"/>
              </a:defRPr>
            </a:lvl1pPr>
          </a:lstStyle>
          <a:p>
            <a:pPr>
              <a:defRPr/>
            </a:pPr>
            <a:endParaRPr lang="en-US" altLang="en-US"/>
          </a:p>
        </p:txBody>
      </p:sp>
      <p:sp>
        <p:nvSpPr>
          <p:cNvPr id="46087" name="Rectangle 7">
            <a:extLst>
              <a:ext uri="{FF2B5EF4-FFF2-40B4-BE49-F238E27FC236}">
                <a16:creationId xmlns:a16="http://schemas.microsoft.com/office/drawing/2014/main" id="{E3422057-A49F-4A53-A715-D0C2777FA2E7}"/>
              </a:ext>
            </a:extLst>
          </p:cNvPr>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1" hangingPunct="1">
              <a:defRPr sz="1200">
                <a:latin typeface="Arial" panose="020B0604020202020204" pitchFamily="34" charset="0"/>
              </a:defRPr>
            </a:lvl1pPr>
          </a:lstStyle>
          <a:p>
            <a:fld id="{05096F20-0F95-4524-9234-042A3EB576F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CB23B33B-FA15-40A8-BA6C-021EAFF4C1DD}"/>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07C9FF10-D2A5-4335-B714-BEBCB09FCB7D}" type="slidenum">
              <a:rPr lang="en-US" altLang="en-US">
                <a:latin typeface="Arial" panose="020B0604020202020204" pitchFamily="34" charset="0"/>
              </a:rPr>
              <a:pPr/>
              <a:t>1</a:t>
            </a:fld>
            <a:endParaRPr lang="en-US" altLang="en-US">
              <a:latin typeface="Arial" panose="020B0604020202020204" pitchFamily="34" charset="0"/>
            </a:endParaRPr>
          </a:p>
        </p:txBody>
      </p:sp>
      <p:sp>
        <p:nvSpPr>
          <p:cNvPr id="7171" name="Rectangle 2">
            <a:extLst>
              <a:ext uri="{FF2B5EF4-FFF2-40B4-BE49-F238E27FC236}">
                <a16:creationId xmlns:a16="http://schemas.microsoft.com/office/drawing/2014/main" id="{03C4F39F-8A23-4B94-A0C6-5BA2692A1050}"/>
              </a:ext>
            </a:extLst>
          </p:cNvPr>
          <p:cNvSpPr>
            <a:spLocks noRot="1" noChangeArrowheads="1" noTextEdit="1"/>
          </p:cNvSpPr>
          <p:nvPr>
            <p:ph type="sldImg"/>
          </p:nvPr>
        </p:nvSpPr>
        <p:spPr>
          <a:ln/>
        </p:spPr>
      </p:sp>
      <p:sp>
        <p:nvSpPr>
          <p:cNvPr id="7172" name="Rectangle 3">
            <a:extLst>
              <a:ext uri="{FF2B5EF4-FFF2-40B4-BE49-F238E27FC236}">
                <a16:creationId xmlns:a16="http://schemas.microsoft.com/office/drawing/2014/main" id="{22B0893E-0D2D-4DA8-8209-225B86E05419}"/>
              </a:ext>
            </a:extLst>
          </p:cNvPr>
          <p:cNvSpPr>
            <a:spLocks noGrp="1" noChangeArrowheads="1"/>
          </p:cNvSpPr>
          <p:nvPr>
            <p:ph type="body" idx="1"/>
          </p:nvPr>
        </p:nvSpPr>
        <p:spPr>
          <a:noFill/>
        </p:spPr>
        <p:txBody>
          <a:bodyPr/>
          <a:lstStyle/>
          <a:p>
            <a:pPr eaLnBrk="1" hangingPunct="1"/>
            <a:r>
              <a:rPr lang="en-US" altLang="en-US">
                <a:latin typeface="Arial" panose="020B0604020202020204" pitchFamily="34" charset="0"/>
              </a:rPr>
              <a:t>Introduce yourself to the participants. Describe your background in this area. Mention that the National Crime Prevention Council in partnership with the Bureau of Justice Assistance is the creator of this PowerPoint. Refer participants to NCPC’s three websites:</a:t>
            </a:r>
          </a:p>
          <a:p>
            <a:pPr eaLnBrk="1" hangingPunct="1"/>
            <a:endParaRPr lang="en-US" altLang="en-US">
              <a:latin typeface="Arial" panose="020B0604020202020204" pitchFamily="34" charset="0"/>
            </a:endParaRPr>
          </a:p>
          <a:p>
            <a:pPr eaLnBrk="1" hangingPunct="1">
              <a:buFontTx/>
              <a:buChar char="•"/>
            </a:pPr>
            <a:r>
              <a:rPr lang="en-US" altLang="en-US">
                <a:latin typeface="Arial" panose="020B0604020202020204" pitchFamily="34" charset="0"/>
              </a:rPr>
              <a:t>www.ncpc.org – main website </a:t>
            </a:r>
          </a:p>
          <a:p>
            <a:pPr eaLnBrk="1" hangingPunct="1">
              <a:buFontTx/>
              <a:buChar char="•"/>
            </a:pPr>
            <a:r>
              <a:rPr lang="en-US" altLang="en-US">
                <a:latin typeface="Arial" panose="020B0604020202020204" pitchFamily="34" charset="0"/>
              </a:rPr>
              <a:t>www.bytecrime.org -- cybercrime website</a:t>
            </a:r>
          </a:p>
          <a:p>
            <a:pPr eaLnBrk="1" hangingPunct="1">
              <a:buFontTx/>
              <a:buChar char="•"/>
            </a:pPr>
            <a:r>
              <a:rPr lang="en-US" altLang="en-US">
                <a:latin typeface="Arial" panose="020B0604020202020204" pitchFamily="34" charset="0"/>
              </a:rPr>
              <a:t>www.mcgruff.org -- website for children</a:t>
            </a:r>
          </a:p>
          <a:p>
            <a:pPr eaLnBrk="1" hangingPunct="1"/>
            <a:endParaRPr lang="en-US" altLang="en-US">
              <a:latin typeface="Arial" panose="020B0604020202020204" pitchFamily="34" charset="0"/>
            </a:endParaRPr>
          </a:p>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0D129BE8-4B21-4AD8-B474-BA6A530150DB}"/>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CECC26A9-DA12-4B98-8151-8FF252579A10}" type="slidenum">
              <a:rPr lang="en-US" altLang="en-US">
                <a:latin typeface="Arial" panose="020B0604020202020204" pitchFamily="34" charset="0"/>
              </a:rPr>
              <a:pPr/>
              <a:t>16</a:t>
            </a:fld>
            <a:endParaRPr lang="en-US" altLang="en-US">
              <a:latin typeface="Arial" panose="020B0604020202020204" pitchFamily="34" charset="0"/>
            </a:endParaRPr>
          </a:p>
        </p:txBody>
      </p:sp>
      <p:sp>
        <p:nvSpPr>
          <p:cNvPr id="31747" name="Rectangle 2">
            <a:extLst>
              <a:ext uri="{FF2B5EF4-FFF2-40B4-BE49-F238E27FC236}">
                <a16:creationId xmlns:a16="http://schemas.microsoft.com/office/drawing/2014/main" id="{64B42850-31FF-441B-8EFA-AAE906D63D2D}"/>
              </a:ext>
            </a:extLst>
          </p:cNvPr>
          <p:cNvSpPr>
            <a:spLocks noRot="1" noChangeArrowheads="1" noTextEdit="1"/>
          </p:cNvSpPr>
          <p:nvPr>
            <p:ph type="sldImg"/>
          </p:nvPr>
        </p:nvSpPr>
        <p:spPr>
          <a:ln/>
        </p:spPr>
      </p:sp>
      <p:sp>
        <p:nvSpPr>
          <p:cNvPr id="31748" name="Rectangle 3">
            <a:extLst>
              <a:ext uri="{FF2B5EF4-FFF2-40B4-BE49-F238E27FC236}">
                <a16:creationId xmlns:a16="http://schemas.microsoft.com/office/drawing/2014/main" id="{EA296EE5-3F26-48AB-9B22-61E352661211}"/>
              </a:ext>
            </a:extLst>
          </p:cNvPr>
          <p:cNvSpPr>
            <a:spLocks noGrp="1" noChangeArrowheads="1"/>
          </p:cNvSpPr>
          <p:nvPr>
            <p:ph type="body" idx="1"/>
          </p:nvPr>
        </p:nvSpPr>
        <p:spPr>
          <a:noFill/>
        </p:spPr>
        <p:txBody>
          <a:bodyPr/>
          <a:lstStyle/>
          <a:p>
            <a:pPr eaLnBrk="1" hangingPunct="1"/>
            <a:r>
              <a:rPr lang="en-US" altLang="en-US">
                <a:latin typeface="Times New Roman" panose="02020603050405020304" pitchFamily="18" charset="0"/>
              </a:rPr>
              <a:t>It is important to recognize that people have varying skills and interests, as well as varying amounts of time available. Breaking down volunteer roles into tasks can make recruitment easier and can identify roles that</a:t>
            </a:r>
            <a:r>
              <a:rPr lang="en-US" altLang="en-US">
                <a:latin typeface="Arial" panose="020B0604020202020204" pitchFamily="34" charset="0"/>
              </a:rPr>
              <a:t> </a:t>
            </a:r>
            <a:r>
              <a:rPr lang="en-US" altLang="en-US">
                <a:latin typeface="Times New Roman" panose="02020603050405020304" pitchFamily="18" charset="0"/>
              </a:rPr>
              <a:t>teens, younger children, and the elderly might want to play.</a:t>
            </a:r>
          </a:p>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59DE7F62-D47F-485D-9EA8-2C2AD8357473}"/>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37DE0D80-6E10-463F-81A3-61F2C906DE6C}" type="slidenum">
              <a:rPr lang="en-US" altLang="en-US">
                <a:latin typeface="Arial" panose="020B0604020202020204" pitchFamily="34" charset="0"/>
              </a:rPr>
              <a:pPr/>
              <a:t>17</a:t>
            </a:fld>
            <a:endParaRPr lang="en-US" altLang="en-US">
              <a:latin typeface="Arial" panose="020B0604020202020204" pitchFamily="34" charset="0"/>
            </a:endParaRPr>
          </a:p>
        </p:txBody>
      </p:sp>
      <p:sp>
        <p:nvSpPr>
          <p:cNvPr id="33795" name="Rectangle 2">
            <a:extLst>
              <a:ext uri="{FF2B5EF4-FFF2-40B4-BE49-F238E27FC236}">
                <a16:creationId xmlns:a16="http://schemas.microsoft.com/office/drawing/2014/main" id="{2CFE37E4-2AB6-4929-8C49-31A7F9790D1B}"/>
              </a:ext>
            </a:extLst>
          </p:cNvPr>
          <p:cNvSpPr>
            <a:spLocks noRot="1" noChangeArrowheads="1" noTextEdit="1"/>
          </p:cNvSpPr>
          <p:nvPr>
            <p:ph type="sldImg"/>
          </p:nvPr>
        </p:nvSpPr>
        <p:spPr>
          <a:ln/>
        </p:spPr>
      </p:sp>
      <p:sp>
        <p:nvSpPr>
          <p:cNvPr id="33796" name="Rectangle 3">
            <a:extLst>
              <a:ext uri="{FF2B5EF4-FFF2-40B4-BE49-F238E27FC236}">
                <a16:creationId xmlns:a16="http://schemas.microsoft.com/office/drawing/2014/main" id="{C831BABB-F17B-4474-A340-0D16A25A2247}"/>
              </a:ext>
            </a:extLst>
          </p:cNvPr>
          <p:cNvSpPr>
            <a:spLocks noGrp="1" noChangeArrowheads="1"/>
          </p:cNvSpPr>
          <p:nvPr>
            <p:ph type="body" idx="1"/>
          </p:nvPr>
        </p:nvSpPr>
        <p:spPr>
          <a:noFill/>
        </p:spPr>
        <p:txBody>
          <a:bodyPr/>
          <a:lstStyle/>
          <a:p>
            <a:pPr eaLnBrk="1" hangingPunct="1">
              <a:buFontTx/>
              <a:buChar char="•"/>
            </a:pPr>
            <a:r>
              <a:rPr lang="en-US" altLang="en-US">
                <a:latin typeface="Times New Roman" panose="02020603050405020304" pitchFamily="18" charset="0"/>
              </a:rPr>
              <a:t>These basic steps are key strategies to making Neighborhood Watch a community asset, not just a collection of signs.</a:t>
            </a:r>
          </a:p>
          <a:p>
            <a:pPr eaLnBrk="1" hangingPunct="1">
              <a:buFontTx/>
              <a:buChar char="•"/>
            </a:pPr>
            <a:r>
              <a:rPr lang="en-US" altLang="en-US">
                <a:latin typeface="Times New Roman" panose="02020603050405020304" pitchFamily="18" charset="0"/>
              </a:rPr>
              <a:t>Residents should be clear about the fact that they work in partnership with, not instead of, their police department.</a:t>
            </a:r>
          </a:p>
          <a:p>
            <a:pPr eaLnBrk="1" hangingPunct="1">
              <a:buFontTx/>
              <a:buChar char="•"/>
            </a:pPr>
            <a:r>
              <a:rPr lang="en-US" altLang="en-US">
                <a:latin typeface="Times New Roman" panose="02020603050405020304" pitchFamily="18" charset="0"/>
              </a:rPr>
              <a:t>Residents need to know that this activity, like any other, needs to be consciously reenergized and sustained through a variety of strategies.</a:t>
            </a:r>
          </a:p>
          <a:p>
            <a:pPr eaLnBrk="1" hangingPunct="1">
              <a:buFontTx/>
              <a:buChar char="•"/>
            </a:pPr>
            <a:endParaRPr lang="en-US" altLang="en-US">
              <a:latin typeface="Times New Roman" panose="02020603050405020304" pitchFamily="18" charset="0"/>
            </a:endParaRPr>
          </a:p>
          <a:p>
            <a:pPr eaLnBrk="1" hangingPunct="1"/>
            <a:endParaRPr lang="en-US" altLang="en-US">
              <a:latin typeface="Arial" panose="020B0604020202020204" pitchFamily="34" charset="0"/>
            </a:endParaRPr>
          </a:p>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024F1AB5-C0CF-4F03-B896-971237BFA1CB}"/>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7CCCF02D-D65B-4C60-AB1B-29084DE72975}" type="slidenum">
              <a:rPr lang="en-US" altLang="en-US">
                <a:latin typeface="Arial" panose="020B0604020202020204" pitchFamily="34" charset="0"/>
              </a:rPr>
              <a:pPr/>
              <a:t>18</a:t>
            </a:fld>
            <a:endParaRPr lang="en-US" altLang="en-US">
              <a:latin typeface="Arial" panose="020B0604020202020204" pitchFamily="34" charset="0"/>
            </a:endParaRPr>
          </a:p>
        </p:txBody>
      </p:sp>
      <p:sp>
        <p:nvSpPr>
          <p:cNvPr id="35843" name="Rectangle 2">
            <a:extLst>
              <a:ext uri="{FF2B5EF4-FFF2-40B4-BE49-F238E27FC236}">
                <a16:creationId xmlns:a16="http://schemas.microsoft.com/office/drawing/2014/main" id="{B33132B9-7A7F-4B32-AA25-6BEE34F67322}"/>
              </a:ext>
            </a:extLst>
          </p:cNvPr>
          <p:cNvSpPr>
            <a:spLocks noRot="1" noChangeArrowheads="1" noTextEdit="1"/>
          </p:cNvSpPr>
          <p:nvPr>
            <p:ph type="sldImg"/>
          </p:nvPr>
        </p:nvSpPr>
        <p:spPr>
          <a:ln/>
        </p:spPr>
      </p:sp>
      <p:sp>
        <p:nvSpPr>
          <p:cNvPr id="35844" name="Rectangle 3">
            <a:extLst>
              <a:ext uri="{FF2B5EF4-FFF2-40B4-BE49-F238E27FC236}">
                <a16:creationId xmlns:a16="http://schemas.microsoft.com/office/drawing/2014/main" id="{80B84C06-2A08-4C48-922B-C09074579A6B}"/>
              </a:ext>
            </a:extLst>
          </p:cNvPr>
          <p:cNvSpPr>
            <a:spLocks noGrp="1" noChangeArrowheads="1"/>
          </p:cNvSpPr>
          <p:nvPr>
            <p:ph type="body" idx="1"/>
          </p:nvPr>
        </p:nvSpPr>
        <p:spPr>
          <a:noFill/>
        </p:spPr>
        <p:txBody>
          <a:bodyPr/>
          <a:lstStyle/>
          <a:p>
            <a:pPr eaLnBrk="1" hangingPunct="1">
              <a:buFontTx/>
              <a:buChar char="•"/>
            </a:pPr>
            <a:r>
              <a:rPr lang="en-US" altLang="en-US">
                <a:latin typeface="Times New Roman" panose="02020603050405020304" pitchFamily="18" charset="0"/>
              </a:rPr>
              <a:t>Although patrols are a feature of many Neighborhood Watch programs, they are not necessary.</a:t>
            </a:r>
          </a:p>
          <a:p>
            <a:pPr eaLnBrk="1" hangingPunct="1">
              <a:buFontTx/>
              <a:buChar char="•"/>
            </a:pPr>
            <a:r>
              <a:rPr lang="en-US" altLang="en-US">
                <a:latin typeface="Times New Roman" panose="02020603050405020304" pitchFamily="18" charset="0"/>
              </a:rPr>
              <a:t>If patrols are desired they must be coordinated with law enforcement and supported by a corps of volunteers who are led by someone other than the Neighborhood Watch chair if possible. Otherwise, the workload of the Neighborhood Watch chair will become too heavy.</a:t>
            </a:r>
          </a:p>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312AD5A4-495D-4307-834B-30132ED1BCCD}"/>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14776665-452B-496C-8157-3815DF16C9D5}" type="slidenum">
              <a:rPr lang="en-US" altLang="en-US">
                <a:latin typeface="Arial" panose="020B0604020202020204" pitchFamily="34" charset="0"/>
              </a:rPr>
              <a:pPr/>
              <a:t>23</a:t>
            </a:fld>
            <a:endParaRPr lang="en-US" altLang="en-US">
              <a:latin typeface="Arial" panose="020B0604020202020204" pitchFamily="34" charset="0"/>
            </a:endParaRPr>
          </a:p>
        </p:txBody>
      </p:sp>
      <p:sp>
        <p:nvSpPr>
          <p:cNvPr id="41987" name="Rectangle 2">
            <a:extLst>
              <a:ext uri="{FF2B5EF4-FFF2-40B4-BE49-F238E27FC236}">
                <a16:creationId xmlns:a16="http://schemas.microsoft.com/office/drawing/2014/main" id="{CDDE3B5D-7831-4E6C-9944-26ACEC89DC00}"/>
              </a:ext>
            </a:extLst>
          </p:cNvPr>
          <p:cNvSpPr>
            <a:spLocks noRot="1" noChangeArrowheads="1" noTextEdit="1"/>
          </p:cNvSpPr>
          <p:nvPr>
            <p:ph type="sldImg"/>
          </p:nvPr>
        </p:nvSpPr>
        <p:spPr>
          <a:ln/>
        </p:spPr>
      </p:sp>
      <p:sp>
        <p:nvSpPr>
          <p:cNvPr id="41988" name="Rectangle 3">
            <a:extLst>
              <a:ext uri="{FF2B5EF4-FFF2-40B4-BE49-F238E27FC236}">
                <a16:creationId xmlns:a16="http://schemas.microsoft.com/office/drawing/2014/main" id="{05744F97-CC3D-4830-8F9D-EC2B21FF9898}"/>
              </a:ext>
            </a:extLst>
          </p:cNvPr>
          <p:cNvSpPr>
            <a:spLocks noGrp="1" noChangeArrowheads="1"/>
          </p:cNvSpPr>
          <p:nvPr>
            <p:ph type="body" idx="1"/>
          </p:nvPr>
        </p:nvSpPr>
        <p:spPr>
          <a:noFill/>
        </p:spPr>
        <p:txBody>
          <a:bodyPr/>
          <a:lstStyle/>
          <a:p>
            <a:pPr eaLnBrk="1" hangingPunct="1"/>
            <a:r>
              <a:rPr lang="en-US" altLang="en-US">
                <a:latin typeface="Times New Roman" panose="02020603050405020304" pitchFamily="18" charset="0"/>
              </a:rPr>
              <a:t>Emphasize that these are </a:t>
            </a:r>
            <a:r>
              <a:rPr lang="en-US" altLang="en-US" b="1" i="1">
                <a:latin typeface="Times New Roman" panose="02020603050405020304" pitchFamily="18" charset="0"/>
              </a:rPr>
              <a:t>not</a:t>
            </a:r>
            <a:r>
              <a:rPr lang="en-US" altLang="en-US">
                <a:latin typeface="Times New Roman" panose="02020603050405020304" pitchFamily="18" charset="0"/>
              </a:rPr>
              <a:t> the only suspicious activities. Ask participants to name others and to point out situations specific to their neighborhoods.</a:t>
            </a:r>
          </a:p>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61D23CD5-C454-4D61-A93E-78EE581A44FA}"/>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DA801519-966E-4734-956A-442EE8F167FC}" type="slidenum">
              <a:rPr lang="en-US" altLang="en-US">
                <a:latin typeface="Arial" panose="020B0604020202020204" pitchFamily="34" charset="0"/>
              </a:rPr>
              <a:pPr/>
              <a:t>25</a:t>
            </a:fld>
            <a:endParaRPr lang="en-US" altLang="en-US">
              <a:latin typeface="Arial" panose="020B0604020202020204" pitchFamily="34" charset="0"/>
            </a:endParaRPr>
          </a:p>
        </p:txBody>
      </p:sp>
      <p:sp>
        <p:nvSpPr>
          <p:cNvPr id="45059" name="Rectangle 2">
            <a:extLst>
              <a:ext uri="{FF2B5EF4-FFF2-40B4-BE49-F238E27FC236}">
                <a16:creationId xmlns:a16="http://schemas.microsoft.com/office/drawing/2014/main" id="{3B4ED14F-07B3-483F-B35F-3C0DBDC8EDB8}"/>
              </a:ext>
            </a:extLst>
          </p:cNvPr>
          <p:cNvSpPr>
            <a:spLocks noRot="1" noChangeArrowheads="1" noTextEdit="1"/>
          </p:cNvSpPr>
          <p:nvPr>
            <p:ph type="sldImg"/>
          </p:nvPr>
        </p:nvSpPr>
        <p:spPr>
          <a:ln/>
        </p:spPr>
      </p:sp>
      <p:sp>
        <p:nvSpPr>
          <p:cNvPr id="45060" name="Rectangle 3">
            <a:extLst>
              <a:ext uri="{FF2B5EF4-FFF2-40B4-BE49-F238E27FC236}">
                <a16:creationId xmlns:a16="http://schemas.microsoft.com/office/drawing/2014/main" id="{3B75401F-B5FB-4E4A-BEFE-011A461952D4}"/>
              </a:ext>
            </a:extLst>
          </p:cNvPr>
          <p:cNvSpPr>
            <a:spLocks noGrp="1" noChangeArrowheads="1"/>
          </p:cNvSpPr>
          <p:nvPr>
            <p:ph type="body" idx="1"/>
          </p:nvPr>
        </p:nvSpPr>
        <p:spPr>
          <a:noFill/>
        </p:spPr>
        <p:txBody>
          <a:bodyPr/>
          <a:lstStyle/>
          <a:p>
            <a:pPr eaLnBrk="1" hangingPunct="1">
              <a:buFontTx/>
              <a:buChar char="•"/>
            </a:pPr>
            <a:r>
              <a:rPr lang="en-US" altLang="en-US">
                <a:latin typeface="Times New Roman" panose="02020603050405020304" pitchFamily="18" charset="0"/>
              </a:rPr>
              <a:t>Ask participants, “Why should we report crime?” </a:t>
            </a:r>
          </a:p>
          <a:p>
            <a:pPr eaLnBrk="1" hangingPunct="1">
              <a:buFontTx/>
              <a:buChar char="•"/>
            </a:pPr>
            <a:r>
              <a:rPr lang="en-US" altLang="en-US">
                <a:latin typeface="Times New Roman" panose="02020603050405020304" pitchFamily="18" charset="0"/>
              </a:rPr>
              <a:t>After participants have suggested reasons, add these if they weren’t already mentioned:</a:t>
            </a:r>
          </a:p>
          <a:p>
            <a:pPr lvl="1" eaLnBrk="1" hangingPunct="1">
              <a:buFont typeface="Wingdings" panose="05000000000000000000" pitchFamily="2" charset="2"/>
              <a:buChar char="Ø"/>
            </a:pPr>
            <a:r>
              <a:rPr lang="en-US" altLang="en-US">
                <a:latin typeface="Times New Roman" panose="02020603050405020304" pitchFamily="18" charset="0"/>
              </a:rPr>
              <a:t>Reporting crime helps identify crime trends.</a:t>
            </a:r>
          </a:p>
          <a:p>
            <a:pPr lvl="1" eaLnBrk="1" hangingPunct="1">
              <a:buFont typeface="Wingdings" panose="05000000000000000000" pitchFamily="2" charset="2"/>
              <a:buChar char="Ø"/>
            </a:pPr>
            <a:r>
              <a:rPr lang="en-US" altLang="en-US">
                <a:latin typeface="Times New Roman" panose="02020603050405020304" pitchFamily="18" charset="0"/>
              </a:rPr>
              <a:t>It helps focus on “hot spots” within the community.</a:t>
            </a:r>
          </a:p>
          <a:p>
            <a:pPr lvl="1" eaLnBrk="1" hangingPunct="1">
              <a:buFont typeface="Wingdings" panose="05000000000000000000" pitchFamily="2" charset="2"/>
              <a:buChar char="Ø"/>
            </a:pPr>
            <a:r>
              <a:rPr lang="en-US" altLang="en-US">
                <a:latin typeface="Times New Roman" panose="02020603050405020304" pitchFamily="18" charset="0"/>
              </a:rPr>
              <a:t>It ensures a more accurate picture of neighborhood crime problems.</a:t>
            </a:r>
          </a:p>
          <a:p>
            <a:pPr lvl="1" eaLnBrk="1" hangingPunct="1">
              <a:buFont typeface="Wingdings" panose="05000000000000000000" pitchFamily="2" charset="2"/>
              <a:buChar char="Ø"/>
            </a:pPr>
            <a:r>
              <a:rPr lang="en-US" altLang="en-US">
                <a:latin typeface="Times New Roman" panose="02020603050405020304" pitchFamily="18" charset="0"/>
              </a:rPr>
              <a:t>It can be the gateway to victim assistance.</a:t>
            </a:r>
          </a:p>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06C59C98-D654-4AB4-B700-1884BB627A2E}"/>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44630881-68D7-4210-94F2-CBB6EFE33AB0}" type="slidenum">
              <a:rPr lang="en-US" altLang="en-US">
                <a:latin typeface="Arial" panose="020B0604020202020204" pitchFamily="34" charset="0"/>
              </a:rPr>
              <a:pPr/>
              <a:t>27</a:t>
            </a:fld>
            <a:endParaRPr lang="en-US" altLang="en-US">
              <a:latin typeface="Arial" panose="020B0604020202020204" pitchFamily="34" charset="0"/>
            </a:endParaRPr>
          </a:p>
        </p:txBody>
      </p:sp>
      <p:sp>
        <p:nvSpPr>
          <p:cNvPr id="48131" name="Rectangle 2">
            <a:extLst>
              <a:ext uri="{FF2B5EF4-FFF2-40B4-BE49-F238E27FC236}">
                <a16:creationId xmlns:a16="http://schemas.microsoft.com/office/drawing/2014/main" id="{5D2FA682-B70A-4AA7-A527-16F13B59723F}"/>
              </a:ext>
            </a:extLst>
          </p:cNvPr>
          <p:cNvSpPr>
            <a:spLocks noRot="1" noChangeArrowheads="1" noTextEdit="1"/>
          </p:cNvSpPr>
          <p:nvPr>
            <p:ph type="sldImg"/>
          </p:nvPr>
        </p:nvSpPr>
        <p:spPr>
          <a:ln/>
        </p:spPr>
      </p:sp>
      <p:sp>
        <p:nvSpPr>
          <p:cNvPr id="48132" name="Rectangle 3">
            <a:extLst>
              <a:ext uri="{FF2B5EF4-FFF2-40B4-BE49-F238E27FC236}">
                <a16:creationId xmlns:a16="http://schemas.microsoft.com/office/drawing/2014/main" id="{73173909-EB6F-453F-9F88-7A4A8E6100CA}"/>
              </a:ext>
            </a:extLst>
          </p:cNvPr>
          <p:cNvSpPr>
            <a:spLocks noGrp="1" noChangeArrowheads="1"/>
          </p:cNvSpPr>
          <p:nvPr>
            <p:ph type="body" idx="1"/>
          </p:nvPr>
        </p:nvSpPr>
        <p:spPr>
          <a:noFill/>
        </p:spPr>
        <p:txBody>
          <a:bodyPr/>
          <a:lstStyle/>
          <a:p>
            <a:pPr eaLnBrk="1" hangingPunct="1">
              <a:buFontTx/>
              <a:buChar char="•"/>
            </a:pPr>
            <a:r>
              <a:rPr lang="en-US" altLang="en-US">
                <a:latin typeface="Times New Roman" panose="02020603050405020304" pitchFamily="18" charset="0"/>
              </a:rPr>
              <a:t>Have participants explain or articulate the differences between a witness and a complainant. (A witness has observed the crime. A complainant is a victim who files a complaint against the person who committed or is accused of committing the crime.)</a:t>
            </a:r>
          </a:p>
          <a:p>
            <a:pPr eaLnBrk="1" hangingPunct="1">
              <a:spcBef>
                <a:spcPct val="0"/>
              </a:spcBef>
            </a:pPr>
            <a:endParaRPr lang="en-US" altLang="en-US">
              <a:latin typeface="Times New Roman" panose="02020603050405020304" pitchFamily="18" charset="0"/>
            </a:endParaRPr>
          </a:p>
          <a:p>
            <a:pPr eaLnBrk="1" hangingPunct="1">
              <a:spcBef>
                <a:spcPct val="0"/>
              </a:spcBef>
              <a:buFontTx/>
              <a:buChar char="•"/>
            </a:pPr>
            <a:r>
              <a:rPr lang="en-US" altLang="en-US">
                <a:latin typeface="Times New Roman" panose="02020603050405020304" pitchFamily="18" charset="0"/>
              </a:rPr>
              <a:t>Have participants describe their local practices with respect to interviewing witnesses and other procedures a witness might go through. Note that these steps and procedures will vary in different jurisdictions.</a:t>
            </a:r>
          </a:p>
          <a:p>
            <a:pPr eaLnBrk="1" hangingPunct="1">
              <a:buFontTx/>
              <a:buChar char="•"/>
            </a:pPr>
            <a:endParaRPr lang="en-US" altLang="en-US">
              <a:latin typeface="Times New Roman" panose="02020603050405020304" pitchFamily="18" charset="0"/>
            </a:endParaRPr>
          </a:p>
          <a:p>
            <a:pPr eaLnBrk="1" hangingPunct="1"/>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EE696D57-39FF-47F8-98CA-034323025DC4}"/>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15DDE465-55D2-4D6B-BAA4-F4B3E4CF4CD1}" type="slidenum">
              <a:rPr lang="en-US" altLang="en-US">
                <a:latin typeface="Arial" panose="020B0604020202020204" pitchFamily="34" charset="0"/>
              </a:rPr>
              <a:pPr/>
              <a:t>29</a:t>
            </a:fld>
            <a:endParaRPr lang="en-US" altLang="en-US">
              <a:latin typeface="Arial" panose="020B0604020202020204" pitchFamily="34" charset="0"/>
            </a:endParaRPr>
          </a:p>
        </p:txBody>
      </p:sp>
      <p:sp>
        <p:nvSpPr>
          <p:cNvPr id="51203" name="Rectangle 2">
            <a:extLst>
              <a:ext uri="{FF2B5EF4-FFF2-40B4-BE49-F238E27FC236}">
                <a16:creationId xmlns:a16="http://schemas.microsoft.com/office/drawing/2014/main" id="{56CFBC29-B400-4DD0-B150-EB74C5545CC7}"/>
              </a:ext>
            </a:extLst>
          </p:cNvPr>
          <p:cNvSpPr>
            <a:spLocks noRot="1" noChangeArrowheads="1" noTextEdit="1"/>
          </p:cNvSpPr>
          <p:nvPr>
            <p:ph type="sldImg"/>
          </p:nvPr>
        </p:nvSpPr>
        <p:spPr>
          <a:ln/>
        </p:spPr>
      </p:sp>
      <p:sp>
        <p:nvSpPr>
          <p:cNvPr id="51204" name="Rectangle 3">
            <a:extLst>
              <a:ext uri="{FF2B5EF4-FFF2-40B4-BE49-F238E27FC236}">
                <a16:creationId xmlns:a16="http://schemas.microsoft.com/office/drawing/2014/main" id="{59A9346F-C05D-4281-9BFC-8F84233C2C1D}"/>
              </a:ext>
            </a:extLst>
          </p:cNvPr>
          <p:cNvSpPr>
            <a:spLocks noGrp="1" noChangeArrowheads="1"/>
          </p:cNvSpPr>
          <p:nvPr>
            <p:ph type="body" idx="1"/>
          </p:nvPr>
        </p:nvSpPr>
        <p:spPr>
          <a:noFill/>
        </p:spPr>
        <p:txBody>
          <a:bodyPr/>
          <a:lstStyle/>
          <a:p>
            <a:pPr marL="228600" indent="-228600" eaLnBrk="1" hangingPunct="1"/>
            <a:r>
              <a:rPr lang="en-US" altLang="en-US">
                <a:latin typeface="Times New Roman" panose="02020603050405020304" pitchFamily="18" charset="0"/>
              </a:rPr>
              <a:t>Activity: Divide the group into two sections by having participants count off into ones and twos. </a:t>
            </a:r>
          </a:p>
          <a:p>
            <a:pPr marL="228600" indent="-228600" eaLnBrk="1" hangingPunct="1">
              <a:spcBef>
                <a:spcPct val="0"/>
              </a:spcBef>
              <a:buFontTx/>
              <a:buChar char="•"/>
            </a:pPr>
            <a:r>
              <a:rPr lang="en-US" altLang="en-US">
                <a:latin typeface="Times New Roman" panose="02020603050405020304" pitchFamily="18" charset="0"/>
              </a:rPr>
              <a:t>Have the ones role-play as witnesses and the twos role-play as police officers. </a:t>
            </a:r>
          </a:p>
          <a:p>
            <a:pPr marL="228600" indent="-228600" eaLnBrk="1" hangingPunct="1">
              <a:spcBef>
                <a:spcPct val="0"/>
              </a:spcBef>
              <a:buFontTx/>
              <a:buChar char="•"/>
            </a:pPr>
            <a:r>
              <a:rPr lang="en-US" altLang="en-US">
                <a:latin typeface="Times New Roman" panose="02020603050405020304" pitchFamily="18" charset="0"/>
              </a:rPr>
              <a:t>Show the witnesses the next slide of a crime scene for 10 to 20 seconds. Ask them to get as much detail as possible from the scene. </a:t>
            </a:r>
          </a:p>
          <a:p>
            <a:pPr marL="228600" indent="-228600" eaLnBrk="1" hangingPunct="1">
              <a:spcBef>
                <a:spcPct val="0"/>
              </a:spcBef>
              <a:buFontTx/>
              <a:buChar char="•"/>
            </a:pPr>
            <a:r>
              <a:rPr lang="en-US" altLang="en-US">
                <a:latin typeface="Times New Roman" panose="02020603050405020304" pitchFamily="18" charset="0"/>
              </a:rPr>
              <a:t>Ask the police officers to close their eyes or put their heads on the desk while you show the next slide.  </a:t>
            </a:r>
          </a:p>
          <a:p>
            <a:pPr marL="228600" indent="-228600" eaLnBrk="1" hangingPunct="1">
              <a:spcBef>
                <a:spcPct val="0"/>
              </a:spcBef>
              <a:buFontTx/>
              <a:buChar char="•"/>
            </a:pPr>
            <a:r>
              <a:rPr lang="en-US" altLang="en-US">
                <a:latin typeface="Times New Roman" panose="02020603050405020304" pitchFamily="18" charset="0"/>
              </a:rPr>
              <a:t>Show the crime scene slide.</a:t>
            </a:r>
          </a:p>
          <a:p>
            <a:pPr marL="228600" indent="-228600" eaLnBrk="1" hangingPunct="1">
              <a:spcBef>
                <a:spcPct val="0"/>
              </a:spcBef>
            </a:pPr>
            <a:endParaRPr lang="en-US" altLang="en-US">
              <a:latin typeface="Times New Roman" panose="02020603050405020304" pitchFamily="18" charset="0"/>
            </a:endParaRPr>
          </a:p>
          <a:p>
            <a:pPr marL="228600" indent="-228600"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5236EDFF-DF56-4E49-8D1E-BB7051A82F33}"/>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7B4D5DE8-54A4-47BA-A4AE-B8748ECEFBFA}" type="slidenum">
              <a:rPr lang="en-US" altLang="en-US">
                <a:latin typeface="Arial" panose="020B0604020202020204" pitchFamily="34" charset="0"/>
              </a:rPr>
              <a:pPr/>
              <a:t>31</a:t>
            </a:fld>
            <a:endParaRPr lang="en-US" altLang="en-US">
              <a:latin typeface="Arial" panose="020B0604020202020204" pitchFamily="34" charset="0"/>
            </a:endParaRPr>
          </a:p>
        </p:txBody>
      </p:sp>
      <p:sp>
        <p:nvSpPr>
          <p:cNvPr id="54275" name="Rectangle 2">
            <a:extLst>
              <a:ext uri="{FF2B5EF4-FFF2-40B4-BE49-F238E27FC236}">
                <a16:creationId xmlns:a16="http://schemas.microsoft.com/office/drawing/2014/main" id="{D26218C2-76BA-4D5F-89ED-F1DB4863F70D}"/>
              </a:ext>
            </a:extLst>
          </p:cNvPr>
          <p:cNvSpPr>
            <a:spLocks noRot="1" noChangeArrowheads="1" noTextEdit="1"/>
          </p:cNvSpPr>
          <p:nvPr>
            <p:ph type="sldImg"/>
          </p:nvPr>
        </p:nvSpPr>
        <p:spPr>
          <a:ln/>
        </p:spPr>
      </p:sp>
      <p:sp>
        <p:nvSpPr>
          <p:cNvPr id="54276" name="Rectangle 3">
            <a:extLst>
              <a:ext uri="{FF2B5EF4-FFF2-40B4-BE49-F238E27FC236}">
                <a16:creationId xmlns:a16="http://schemas.microsoft.com/office/drawing/2014/main" id="{AACCC6A0-4116-48FE-91E3-FBD722077D73}"/>
              </a:ext>
            </a:extLst>
          </p:cNvPr>
          <p:cNvSpPr>
            <a:spLocks noGrp="1" noChangeArrowheads="1"/>
          </p:cNvSpPr>
          <p:nvPr>
            <p:ph type="body" idx="1"/>
          </p:nvPr>
        </p:nvSpPr>
        <p:spPr>
          <a:noFill/>
        </p:spPr>
        <p:txBody>
          <a:bodyPr/>
          <a:lstStyle/>
          <a:p>
            <a:pPr eaLnBrk="1" hangingPunct="1">
              <a:buFontTx/>
              <a:buChar char="•"/>
            </a:pPr>
            <a:r>
              <a:rPr lang="en-US" altLang="en-US">
                <a:latin typeface="Times New Roman" panose="02020603050405020304" pitchFamily="18" charset="0"/>
              </a:rPr>
              <a:t>Have each “police officer” pair up with a “witness” to interview that person, trying to get as much information as possible. Police officers must write down all the information they get from their witness. </a:t>
            </a:r>
          </a:p>
          <a:p>
            <a:pPr eaLnBrk="1" hangingPunct="1">
              <a:buFontTx/>
              <a:buChar char="•"/>
            </a:pPr>
            <a:r>
              <a:rPr lang="en-US" altLang="en-US">
                <a:latin typeface="Times New Roman" panose="02020603050405020304" pitchFamily="18" charset="0"/>
              </a:rPr>
              <a:t>Ask three or four police officers to read aloud their reports.</a:t>
            </a:r>
          </a:p>
          <a:p>
            <a:pPr eaLnBrk="1" hangingPunct="1">
              <a:buFontTx/>
              <a:buChar char="•"/>
            </a:pPr>
            <a:r>
              <a:rPr lang="en-US" altLang="en-US">
                <a:latin typeface="Times New Roman" panose="02020603050405020304" pitchFamily="18" charset="0"/>
              </a:rPr>
              <a:t>Note differences in the report. What was excluded? Was there any misinformation? What was noted most often?</a:t>
            </a:r>
          </a:p>
          <a:p>
            <a:pPr eaLnBrk="1" hangingPunct="1"/>
            <a:endParaRPr lang="en-US" altLang="en-US">
              <a:latin typeface="Times New Roman" panose="02020603050405020304" pitchFamily="18" charset="0"/>
            </a:endParaRPr>
          </a:p>
          <a:p>
            <a:pPr eaLnBrk="1" hangingPunct="1"/>
            <a:endParaRPr lang="en-US" altLang="en-US">
              <a:latin typeface="Arial" panose="020B0604020202020204" pitchFamily="34" charset="0"/>
            </a:endParaRPr>
          </a:p>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5963EA00-F02D-41B2-9CDF-9699572254C0}"/>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99456565-BC5F-4E31-8011-A706F6AA32A9}" type="slidenum">
              <a:rPr lang="en-US" altLang="en-US">
                <a:latin typeface="Arial" panose="020B0604020202020204" pitchFamily="34" charset="0"/>
              </a:rPr>
              <a:pPr/>
              <a:t>34</a:t>
            </a:fld>
            <a:endParaRPr lang="en-US" altLang="en-US">
              <a:latin typeface="Arial" panose="020B0604020202020204" pitchFamily="34" charset="0"/>
            </a:endParaRPr>
          </a:p>
        </p:txBody>
      </p:sp>
      <p:sp>
        <p:nvSpPr>
          <p:cNvPr id="58371" name="Rectangle 2">
            <a:extLst>
              <a:ext uri="{FF2B5EF4-FFF2-40B4-BE49-F238E27FC236}">
                <a16:creationId xmlns:a16="http://schemas.microsoft.com/office/drawing/2014/main" id="{3E3F260D-9D7E-478A-8DEF-F6D3440CA3F0}"/>
              </a:ext>
            </a:extLst>
          </p:cNvPr>
          <p:cNvSpPr>
            <a:spLocks noRot="1" noChangeArrowheads="1" noTextEdit="1"/>
          </p:cNvSpPr>
          <p:nvPr>
            <p:ph type="sldImg"/>
          </p:nvPr>
        </p:nvSpPr>
        <p:spPr>
          <a:ln/>
        </p:spPr>
      </p:sp>
      <p:sp>
        <p:nvSpPr>
          <p:cNvPr id="58372" name="Rectangle 3">
            <a:extLst>
              <a:ext uri="{FF2B5EF4-FFF2-40B4-BE49-F238E27FC236}">
                <a16:creationId xmlns:a16="http://schemas.microsoft.com/office/drawing/2014/main" id="{62E303B0-47A6-4C65-AAF5-4953F4618E5C}"/>
              </a:ext>
            </a:extLst>
          </p:cNvPr>
          <p:cNvSpPr>
            <a:spLocks noGrp="1" noChangeArrowheads="1"/>
          </p:cNvSpPr>
          <p:nvPr>
            <p:ph type="body" idx="1"/>
          </p:nvPr>
        </p:nvSpPr>
        <p:spPr>
          <a:noFill/>
        </p:spPr>
        <p:txBody>
          <a:bodyPr/>
          <a:lstStyle/>
          <a:p>
            <a:pPr eaLnBrk="1" hangingPunct="1"/>
            <a:r>
              <a:rPr lang="en-US" altLang="en-US">
                <a:latin typeface="Times New Roman" panose="02020603050405020304" pitchFamily="18" charset="0"/>
              </a:rPr>
              <a:t>Explain the various ways that local Neighborhood Watch groups are organized and what specific duties the various officers have. This is a good time to explain how Neighborhood Watch groups are supported by local law enforcement.</a:t>
            </a:r>
          </a:p>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92DAC91F-621E-4FF3-9344-7F06FFECE0C9}"/>
              </a:ext>
            </a:extLst>
          </p:cNvPr>
          <p:cNvSpPr>
            <a:spLocks noGrp="1" noRot="1" noChangeAspect="1" noChangeArrowheads="1" noTextEdit="1"/>
          </p:cNvSpPr>
          <p:nvPr>
            <p:ph type="sldImg"/>
          </p:nvPr>
        </p:nvSpPr>
        <p:spPr>
          <a:ln/>
        </p:spPr>
      </p:sp>
      <p:sp>
        <p:nvSpPr>
          <p:cNvPr id="61443" name="Notes Placeholder 2">
            <a:extLst>
              <a:ext uri="{FF2B5EF4-FFF2-40B4-BE49-F238E27FC236}">
                <a16:creationId xmlns:a16="http://schemas.microsoft.com/office/drawing/2014/main" id="{960680F5-97F2-4657-908B-5C6153D692F9}"/>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61444" name="Slide Number Placeholder 3">
            <a:extLst>
              <a:ext uri="{FF2B5EF4-FFF2-40B4-BE49-F238E27FC236}">
                <a16:creationId xmlns:a16="http://schemas.microsoft.com/office/drawing/2014/main" id="{F429AB40-1F83-4E74-9417-BBCE5D85DC20}"/>
              </a:ext>
            </a:extLst>
          </p:cNvPr>
          <p:cNvSpPr>
            <a:spLocks noGrp="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BAE2C79D-F014-4B1F-8006-7C92790DCD1A}" type="slidenum">
              <a:rPr lang="en-US" altLang="en-US">
                <a:latin typeface="Arial" panose="020B0604020202020204" pitchFamily="34" charset="0"/>
              </a:rPr>
              <a:pPr/>
              <a:t>36</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961FDA7A-0E76-4208-98D0-E5C05FAB94A8}"/>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0AF3D513-F78C-49D3-B021-ACCA308DB589}" type="slidenum">
              <a:rPr lang="en-US" altLang="en-US">
                <a:latin typeface="Arial" panose="020B0604020202020204" pitchFamily="34" charset="0"/>
              </a:rPr>
              <a:pPr/>
              <a:t>3</a:t>
            </a:fld>
            <a:endParaRPr lang="en-US" altLang="en-US">
              <a:latin typeface="Arial" panose="020B0604020202020204" pitchFamily="34" charset="0"/>
            </a:endParaRPr>
          </a:p>
        </p:txBody>
      </p:sp>
      <p:sp>
        <p:nvSpPr>
          <p:cNvPr id="10243" name="Rectangle 2">
            <a:extLst>
              <a:ext uri="{FF2B5EF4-FFF2-40B4-BE49-F238E27FC236}">
                <a16:creationId xmlns:a16="http://schemas.microsoft.com/office/drawing/2014/main" id="{521115F0-69AC-487E-97EA-22A7C378EE61}"/>
              </a:ext>
            </a:extLst>
          </p:cNvPr>
          <p:cNvSpPr>
            <a:spLocks noRot="1" noChangeArrowheads="1" noTextEdit="1"/>
          </p:cNvSpPr>
          <p:nvPr>
            <p:ph type="sldImg"/>
          </p:nvPr>
        </p:nvSpPr>
        <p:spPr>
          <a:ln/>
        </p:spPr>
      </p:sp>
      <p:sp>
        <p:nvSpPr>
          <p:cNvPr id="10244" name="Rectangle 3">
            <a:extLst>
              <a:ext uri="{FF2B5EF4-FFF2-40B4-BE49-F238E27FC236}">
                <a16:creationId xmlns:a16="http://schemas.microsoft.com/office/drawing/2014/main" id="{3D48C710-E8BF-4590-864E-98DAD2252D2C}"/>
              </a:ext>
            </a:extLst>
          </p:cNvPr>
          <p:cNvSpPr>
            <a:spLocks noGrp="1" noChangeArrowheads="1"/>
          </p:cNvSpPr>
          <p:nvPr>
            <p:ph type="body" idx="1"/>
          </p:nvPr>
        </p:nvSpPr>
        <p:spPr>
          <a:noFill/>
        </p:spPr>
        <p:txBody>
          <a:bodyPr/>
          <a:lstStyle/>
          <a:p>
            <a:pPr eaLnBrk="1" hangingPunct="1">
              <a:buFontTx/>
              <a:buChar char="•"/>
            </a:pPr>
            <a:r>
              <a:rPr lang="en-US" altLang="en-US">
                <a:latin typeface="Times New Roman" panose="02020603050405020304" pitchFamily="18" charset="0"/>
              </a:rPr>
              <a:t>Read and review each objective. Ask if there are any questions about the material that will be covered during the presentation.</a:t>
            </a:r>
          </a:p>
          <a:p>
            <a:pPr eaLnBrk="1" hangingPunct="1">
              <a:buFontTx/>
              <a:buChar char="•"/>
            </a:pPr>
            <a:endParaRPr lang="en-US" altLang="en-US">
              <a:latin typeface="Times New Roman" panose="02020603050405020304" pitchFamily="18" charset="0"/>
            </a:endParaRPr>
          </a:p>
          <a:p>
            <a:pPr eaLnBrk="1" hangingPunct="1">
              <a:buFontTx/>
              <a:buChar char="•"/>
            </a:pPr>
            <a:r>
              <a:rPr lang="en-US" altLang="en-US">
                <a:latin typeface="Times New Roman" panose="02020603050405020304" pitchFamily="18" charset="0"/>
              </a:rPr>
              <a:t>You may want to write a list of expectations for the training and then review this list at the end of the presentation to ensure that the participants were satisfied. Or you may want to start a “parking lot” of questions or issues that may be addressed by the presentation. You can add to the list during the presentation and then review it at the end. Participants with unanswered questions or requests can be referred to additional resources.</a:t>
            </a:r>
          </a:p>
          <a:p>
            <a:pPr eaLnBrk="1" hangingPunct="1"/>
            <a:endParaRPr lang="en-US" altLang="en-US">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C2193471-74ED-4029-96F0-C618798B8D6D}"/>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AE741E49-08C0-442B-97D5-456CB6B04122}" type="slidenum">
              <a:rPr lang="en-US" altLang="en-US">
                <a:latin typeface="Arial" panose="020B0604020202020204" pitchFamily="34" charset="0"/>
              </a:rPr>
              <a:pPr/>
              <a:t>38</a:t>
            </a:fld>
            <a:endParaRPr lang="en-US" altLang="en-US">
              <a:latin typeface="Arial" panose="020B0604020202020204" pitchFamily="34" charset="0"/>
            </a:endParaRPr>
          </a:p>
        </p:txBody>
      </p:sp>
      <p:sp>
        <p:nvSpPr>
          <p:cNvPr id="64515" name="Rectangle 2">
            <a:extLst>
              <a:ext uri="{FF2B5EF4-FFF2-40B4-BE49-F238E27FC236}">
                <a16:creationId xmlns:a16="http://schemas.microsoft.com/office/drawing/2014/main" id="{2D16E949-9B84-49D6-9F13-78EF1875BF0D}"/>
              </a:ext>
            </a:extLst>
          </p:cNvPr>
          <p:cNvSpPr>
            <a:spLocks noRot="1" noChangeArrowheads="1" noTextEdit="1"/>
          </p:cNvSpPr>
          <p:nvPr>
            <p:ph type="sldImg"/>
          </p:nvPr>
        </p:nvSpPr>
        <p:spPr>
          <a:ln/>
        </p:spPr>
      </p:sp>
      <p:sp>
        <p:nvSpPr>
          <p:cNvPr id="64516" name="Rectangle 3">
            <a:extLst>
              <a:ext uri="{FF2B5EF4-FFF2-40B4-BE49-F238E27FC236}">
                <a16:creationId xmlns:a16="http://schemas.microsoft.com/office/drawing/2014/main" id="{DA016097-6353-4BAE-86C2-49311C9385C0}"/>
              </a:ext>
            </a:extLst>
          </p:cNvPr>
          <p:cNvSpPr>
            <a:spLocks noGrp="1" noChangeArrowheads="1"/>
          </p:cNvSpPr>
          <p:nvPr>
            <p:ph type="body" idx="1"/>
          </p:nvPr>
        </p:nvSpPr>
        <p:spPr>
          <a:noFill/>
        </p:spPr>
        <p:txBody>
          <a:bodyPr/>
          <a:lstStyle/>
          <a:p>
            <a:pPr eaLnBrk="1" hangingPunct="1"/>
            <a:r>
              <a:rPr lang="en-US" altLang="en-US">
                <a:latin typeface="Times New Roman" panose="02020603050405020304" pitchFamily="18" charset="0"/>
              </a:rPr>
              <a:t>Emphasize that building participation is always a challenge. The examples given in the slide are just a few possibilities. Ask participants to describe their experiences or ideas they think would be effective in their neighborhoods.</a:t>
            </a:r>
          </a:p>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CD9F71EF-EAA4-4B81-8830-49584D15E27E}"/>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15B4F453-3707-4FD5-8B7D-7171EB9CCBB4}" type="slidenum">
              <a:rPr lang="en-US" altLang="en-US">
                <a:latin typeface="Arial" panose="020B0604020202020204" pitchFamily="34" charset="0"/>
              </a:rPr>
              <a:pPr/>
              <a:t>39</a:t>
            </a:fld>
            <a:endParaRPr lang="en-US" altLang="en-US">
              <a:latin typeface="Arial" panose="020B0604020202020204" pitchFamily="34" charset="0"/>
            </a:endParaRPr>
          </a:p>
        </p:txBody>
      </p:sp>
      <p:sp>
        <p:nvSpPr>
          <p:cNvPr id="66563" name="Rectangle 2">
            <a:extLst>
              <a:ext uri="{FF2B5EF4-FFF2-40B4-BE49-F238E27FC236}">
                <a16:creationId xmlns:a16="http://schemas.microsoft.com/office/drawing/2014/main" id="{76570A74-E083-418B-9086-C5620775FB17}"/>
              </a:ext>
            </a:extLst>
          </p:cNvPr>
          <p:cNvSpPr>
            <a:spLocks noRot="1" noChangeArrowheads="1" noTextEdit="1"/>
          </p:cNvSpPr>
          <p:nvPr>
            <p:ph type="sldImg"/>
          </p:nvPr>
        </p:nvSpPr>
        <p:spPr>
          <a:ln/>
        </p:spPr>
      </p:sp>
      <p:sp>
        <p:nvSpPr>
          <p:cNvPr id="66564" name="Rectangle 3">
            <a:extLst>
              <a:ext uri="{FF2B5EF4-FFF2-40B4-BE49-F238E27FC236}">
                <a16:creationId xmlns:a16="http://schemas.microsoft.com/office/drawing/2014/main" id="{D8EE8A65-B18E-47E9-8C52-00F455FE2FCA}"/>
              </a:ext>
            </a:extLst>
          </p:cNvPr>
          <p:cNvSpPr>
            <a:spLocks noGrp="1" noChangeArrowheads="1"/>
          </p:cNvSpPr>
          <p:nvPr>
            <p:ph type="body" idx="1"/>
          </p:nvPr>
        </p:nvSpPr>
        <p:spPr>
          <a:noFill/>
        </p:spPr>
        <p:txBody>
          <a:bodyPr/>
          <a:lstStyle/>
          <a:p>
            <a:pPr eaLnBrk="1" hangingPunct="1"/>
            <a:r>
              <a:rPr lang="en-US" altLang="en-US">
                <a:latin typeface="Times New Roman" panose="02020603050405020304" pitchFamily="18" charset="0"/>
              </a:rPr>
              <a:t>Be sure to have information on appropriate local contacts. Ask participants to name a group they would ask for help in their communities.</a:t>
            </a:r>
          </a:p>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CF1FCB09-A207-44C6-A86F-6E7209EF2806}"/>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4915FBFB-284B-45EB-9769-175390C6C7ED}" type="slidenum">
              <a:rPr lang="en-US" altLang="en-US">
                <a:latin typeface="Arial" panose="020B0604020202020204" pitchFamily="34" charset="0"/>
              </a:rPr>
              <a:pPr/>
              <a:t>41</a:t>
            </a:fld>
            <a:endParaRPr lang="en-US" altLang="en-US">
              <a:latin typeface="Arial" panose="020B0604020202020204" pitchFamily="34" charset="0"/>
            </a:endParaRPr>
          </a:p>
        </p:txBody>
      </p:sp>
      <p:sp>
        <p:nvSpPr>
          <p:cNvPr id="69635" name="Rectangle 2">
            <a:extLst>
              <a:ext uri="{FF2B5EF4-FFF2-40B4-BE49-F238E27FC236}">
                <a16:creationId xmlns:a16="http://schemas.microsoft.com/office/drawing/2014/main" id="{ECD819CF-C46A-4CCE-A21E-071C9B0C7394}"/>
              </a:ext>
            </a:extLst>
          </p:cNvPr>
          <p:cNvSpPr>
            <a:spLocks noRot="1" noChangeArrowheads="1" noTextEdit="1"/>
          </p:cNvSpPr>
          <p:nvPr>
            <p:ph type="sldImg"/>
          </p:nvPr>
        </p:nvSpPr>
        <p:spPr>
          <a:ln/>
        </p:spPr>
      </p:sp>
      <p:sp>
        <p:nvSpPr>
          <p:cNvPr id="69636" name="Rectangle 3">
            <a:extLst>
              <a:ext uri="{FF2B5EF4-FFF2-40B4-BE49-F238E27FC236}">
                <a16:creationId xmlns:a16="http://schemas.microsoft.com/office/drawing/2014/main" id="{E441E29F-26CE-488E-A97A-EF5726EBF88E}"/>
              </a:ext>
            </a:extLst>
          </p:cNvPr>
          <p:cNvSpPr>
            <a:spLocks noGrp="1" noChangeArrowheads="1"/>
          </p:cNvSpPr>
          <p:nvPr>
            <p:ph type="body" idx="1"/>
          </p:nvPr>
        </p:nvSpPr>
        <p:spPr>
          <a:noFill/>
        </p:spPr>
        <p:txBody>
          <a:bodyPr/>
          <a:lstStyle/>
          <a:p>
            <a:pPr eaLnBrk="1" hangingPunct="1"/>
            <a:r>
              <a:rPr lang="en-US" altLang="en-US">
                <a:latin typeface="Times New Roman" panose="02020603050405020304" pitchFamily="18" charset="0"/>
              </a:rPr>
              <a:t>This is just a sampling of the possibilities—the sky should be the limit!</a:t>
            </a:r>
          </a:p>
          <a:p>
            <a:pPr eaLnBrk="1" hangingPunct="1"/>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940D64BE-90BA-46E2-B6D7-7CC9DEFE53D0}"/>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309768A8-C925-4AAE-A56A-5DC3D898E244}" type="slidenum">
              <a:rPr lang="en-US" altLang="en-US">
                <a:latin typeface="Arial" panose="020B0604020202020204" pitchFamily="34" charset="0"/>
              </a:rPr>
              <a:pPr/>
              <a:t>43</a:t>
            </a:fld>
            <a:endParaRPr lang="en-US" altLang="en-US">
              <a:latin typeface="Arial" panose="020B0604020202020204" pitchFamily="34" charset="0"/>
            </a:endParaRPr>
          </a:p>
        </p:txBody>
      </p:sp>
      <p:sp>
        <p:nvSpPr>
          <p:cNvPr id="72707" name="Rectangle 2">
            <a:extLst>
              <a:ext uri="{FF2B5EF4-FFF2-40B4-BE49-F238E27FC236}">
                <a16:creationId xmlns:a16="http://schemas.microsoft.com/office/drawing/2014/main" id="{FB2AC565-6CEA-4C9E-A4BA-C96CE87EC702}"/>
              </a:ext>
            </a:extLst>
          </p:cNvPr>
          <p:cNvSpPr>
            <a:spLocks noRot="1" noChangeArrowheads="1" noTextEdit="1"/>
          </p:cNvSpPr>
          <p:nvPr>
            <p:ph type="sldImg"/>
          </p:nvPr>
        </p:nvSpPr>
        <p:spPr>
          <a:ln/>
        </p:spPr>
      </p:sp>
      <p:sp>
        <p:nvSpPr>
          <p:cNvPr id="72708" name="Rectangle 3">
            <a:extLst>
              <a:ext uri="{FF2B5EF4-FFF2-40B4-BE49-F238E27FC236}">
                <a16:creationId xmlns:a16="http://schemas.microsoft.com/office/drawing/2014/main" id="{C2EA7185-5C72-434A-9A35-0C33F0DF7928}"/>
              </a:ext>
            </a:extLst>
          </p:cNvPr>
          <p:cNvSpPr>
            <a:spLocks noGrp="1" noChangeArrowheads="1"/>
          </p:cNvSpPr>
          <p:nvPr>
            <p:ph type="body" idx="1"/>
          </p:nvPr>
        </p:nvSpPr>
        <p:spPr>
          <a:noFill/>
        </p:spPr>
        <p:txBody>
          <a:bodyPr/>
          <a:lstStyle/>
          <a:p>
            <a:pPr eaLnBrk="1" hangingPunct="1">
              <a:buFontTx/>
              <a:buChar char="•"/>
            </a:pPr>
            <a:r>
              <a:rPr lang="en-US" altLang="en-US">
                <a:latin typeface="Times New Roman" panose="02020603050405020304" pitchFamily="18" charset="0"/>
              </a:rPr>
              <a:t>Be cautious—residents are often very enthusiastic about patrolling. Make it clear what they </a:t>
            </a:r>
            <a:r>
              <a:rPr lang="en-US" altLang="en-US" i="1">
                <a:latin typeface="Times New Roman" panose="02020603050405020304" pitchFamily="18" charset="0"/>
              </a:rPr>
              <a:t>can</a:t>
            </a:r>
            <a:r>
              <a:rPr lang="en-US" altLang="en-US">
                <a:latin typeface="Times New Roman" panose="02020603050405020304" pitchFamily="18" charset="0"/>
              </a:rPr>
              <a:t> and </a:t>
            </a:r>
            <a:r>
              <a:rPr lang="en-US" altLang="en-US" i="1">
                <a:latin typeface="Times New Roman" panose="02020603050405020304" pitchFamily="18" charset="0"/>
              </a:rPr>
              <a:t>cannot</a:t>
            </a:r>
            <a:r>
              <a:rPr lang="en-US" altLang="en-US">
                <a:latin typeface="Times New Roman" panose="02020603050405020304" pitchFamily="18" charset="0"/>
              </a:rPr>
              <a:t> do. </a:t>
            </a:r>
          </a:p>
          <a:p>
            <a:pPr eaLnBrk="1" hangingPunct="1">
              <a:buFontTx/>
              <a:buChar char="•"/>
            </a:pPr>
            <a:r>
              <a:rPr lang="en-US" altLang="en-US">
                <a:latin typeface="Times New Roman" panose="02020603050405020304" pitchFamily="18" charset="0"/>
              </a:rPr>
              <a:t>They have neither the training nor the resources to confront criminals.   </a:t>
            </a:r>
          </a:p>
          <a:p>
            <a:pPr eaLnBrk="1" hangingPunct="1">
              <a:buFontTx/>
              <a:buChar char="•"/>
            </a:pPr>
            <a:r>
              <a:rPr lang="en-US" altLang="en-US">
                <a:latin typeface="Times New Roman" panose="02020603050405020304" pitchFamily="18" charset="0"/>
              </a:rPr>
              <a:t>Emphasize that Neighborhood Watch participants should not be allowed to get into situations where they might be victims. Explain how much coordination and staffing it takes to patrol even one neighborhood, especially when you must rely on volunteers. This may not be a good activity for watch groups.</a:t>
            </a:r>
          </a:p>
          <a:p>
            <a:pPr eaLnBrk="1" hangingPunct="1"/>
            <a:endParaRPr lang="en-US" altLang="en-US">
              <a:latin typeface="Times New Roman" panose="02020603050405020304" pitchFamily="18" charset="0"/>
            </a:endParaRPr>
          </a:p>
          <a:p>
            <a:pPr eaLnBrk="1" hangingPunct="1">
              <a:buFontTx/>
              <a:buChar char="•"/>
            </a:pPr>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FD4C03A5-F55D-4990-90EE-4F9622F5E7CA}"/>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20CFFC05-31BD-4146-878A-8AA3DDB3CDF9}" type="slidenum">
              <a:rPr lang="en-US" altLang="en-US">
                <a:latin typeface="Arial" panose="020B0604020202020204" pitchFamily="34" charset="0"/>
              </a:rPr>
              <a:pPr/>
              <a:t>44</a:t>
            </a:fld>
            <a:endParaRPr lang="en-US" altLang="en-US">
              <a:latin typeface="Arial" panose="020B0604020202020204" pitchFamily="34" charset="0"/>
            </a:endParaRPr>
          </a:p>
        </p:txBody>
      </p:sp>
      <p:sp>
        <p:nvSpPr>
          <p:cNvPr id="74755" name="Rectangle 2">
            <a:extLst>
              <a:ext uri="{FF2B5EF4-FFF2-40B4-BE49-F238E27FC236}">
                <a16:creationId xmlns:a16="http://schemas.microsoft.com/office/drawing/2014/main" id="{4199CF8E-C470-4405-BCFD-5F1E7270E1EA}"/>
              </a:ext>
            </a:extLst>
          </p:cNvPr>
          <p:cNvSpPr>
            <a:spLocks noRot="1" noChangeArrowheads="1" noTextEdit="1"/>
          </p:cNvSpPr>
          <p:nvPr>
            <p:ph type="sldImg"/>
          </p:nvPr>
        </p:nvSpPr>
        <p:spPr>
          <a:ln/>
        </p:spPr>
      </p:sp>
      <p:sp>
        <p:nvSpPr>
          <p:cNvPr id="74756" name="Rectangle 3">
            <a:extLst>
              <a:ext uri="{FF2B5EF4-FFF2-40B4-BE49-F238E27FC236}">
                <a16:creationId xmlns:a16="http://schemas.microsoft.com/office/drawing/2014/main" id="{6095FF6A-2128-4FDB-9F06-E9CFDEEFDBD1}"/>
              </a:ext>
            </a:extLst>
          </p:cNvPr>
          <p:cNvSpPr>
            <a:spLocks noGrp="1" noChangeArrowheads="1"/>
          </p:cNvSpPr>
          <p:nvPr>
            <p:ph type="body" idx="1"/>
          </p:nvPr>
        </p:nvSpPr>
        <p:spPr>
          <a:noFill/>
        </p:spPr>
        <p:txBody>
          <a:bodyPr/>
          <a:lstStyle/>
          <a:p>
            <a:pPr eaLnBrk="1" hangingPunct="1">
              <a:buFontTx/>
              <a:buChar char="•"/>
            </a:pPr>
            <a:r>
              <a:rPr lang="en-US" altLang="en-US">
                <a:latin typeface="Arial" panose="020B0604020202020204" pitchFamily="34" charset="0"/>
              </a:rPr>
              <a:t>Be cautious when you have people who are really excited about patrolling. Make it clear what they CAN and CANNOT do. </a:t>
            </a:r>
          </a:p>
          <a:p>
            <a:pPr eaLnBrk="1" hangingPunct="1">
              <a:buFontTx/>
              <a:buChar char="•"/>
            </a:pPr>
            <a:r>
              <a:rPr lang="en-US" altLang="en-US">
                <a:latin typeface="Arial" panose="020B0604020202020204" pitchFamily="34" charset="0"/>
              </a:rPr>
              <a:t>They have neither the training nor proper resources to try to take on crime. </a:t>
            </a:r>
          </a:p>
          <a:p>
            <a:pPr eaLnBrk="1" hangingPunct="1">
              <a:buFontTx/>
              <a:buChar char="•"/>
            </a:pPr>
            <a:r>
              <a:rPr lang="en-US" altLang="en-US">
                <a:latin typeface="Arial" panose="020B0604020202020204" pitchFamily="34" charset="0"/>
              </a:rPr>
              <a:t>You do not want citizens getting into situations where they might become a victim of crime. The purpose is to help the professionals, the police, and to be their extra eyes and ears in the community.  If you see a crime, call law enforcement.</a:t>
            </a:r>
          </a:p>
          <a:p>
            <a:pPr eaLnBrk="1" hangingPunct="1"/>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35A7CD0F-9EC5-430D-9CFC-2E064B07A94F}"/>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EE26BEBF-2B6E-491F-8C0C-B414A6A760F7}" type="slidenum">
              <a:rPr lang="en-US" altLang="en-US">
                <a:latin typeface="Arial" panose="020B0604020202020204" pitchFamily="34" charset="0"/>
              </a:rPr>
              <a:pPr/>
              <a:t>45</a:t>
            </a:fld>
            <a:endParaRPr lang="en-US" altLang="en-US">
              <a:latin typeface="Arial" panose="020B0604020202020204" pitchFamily="34" charset="0"/>
            </a:endParaRPr>
          </a:p>
        </p:txBody>
      </p:sp>
      <p:sp>
        <p:nvSpPr>
          <p:cNvPr id="76803" name="Rectangle 2">
            <a:extLst>
              <a:ext uri="{FF2B5EF4-FFF2-40B4-BE49-F238E27FC236}">
                <a16:creationId xmlns:a16="http://schemas.microsoft.com/office/drawing/2014/main" id="{016D7B1F-41DF-40CA-8F89-CDE9389BF265}"/>
              </a:ext>
            </a:extLst>
          </p:cNvPr>
          <p:cNvSpPr>
            <a:spLocks noRot="1" noChangeArrowheads="1" noTextEdit="1"/>
          </p:cNvSpPr>
          <p:nvPr>
            <p:ph type="sldImg"/>
          </p:nvPr>
        </p:nvSpPr>
        <p:spPr>
          <a:ln/>
        </p:spPr>
      </p:sp>
      <p:sp>
        <p:nvSpPr>
          <p:cNvPr id="76804" name="Rectangle 3">
            <a:extLst>
              <a:ext uri="{FF2B5EF4-FFF2-40B4-BE49-F238E27FC236}">
                <a16:creationId xmlns:a16="http://schemas.microsoft.com/office/drawing/2014/main" id="{4F9AFA8A-9E57-48EC-9C02-65B51BF8172F}"/>
              </a:ext>
            </a:extLst>
          </p:cNvPr>
          <p:cNvSpPr>
            <a:spLocks noGrp="1" noChangeArrowheads="1"/>
          </p:cNvSpPr>
          <p:nvPr>
            <p:ph type="body" idx="1"/>
          </p:nvPr>
        </p:nvSpPr>
        <p:spPr>
          <a:noFill/>
        </p:spPr>
        <p:txBody>
          <a:bodyPr/>
          <a:lstStyle/>
          <a:p>
            <a:pPr eaLnBrk="1" hangingPunct="1"/>
            <a:r>
              <a:rPr lang="en-US" altLang="en-US">
                <a:latin typeface="Times New Roman" panose="02020603050405020304" pitchFamily="18" charset="0"/>
              </a:rPr>
              <a:t>Operation Identification seldom recovers property, but it does deter burglars. </a:t>
            </a:r>
          </a:p>
          <a:p>
            <a:pPr eaLnBrk="1" hangingPunct="1"/>
            <a:endParaRPr lang="en-US" altLang="en-US">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499F03D5-09C7-4C54-B805-5DD0179FAFD6}"/>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46EED9B5-AFAE-4F8D-A455-06B9EDDF1B97}" type="slidenum">
              <a:rPr lang="en-US" altLang="en-US">
                <a:latin typeface="Arial" panose="020B0604020202020204" pitchFamily="34" charset="0"/>
              </a:rPr>
              <a:pPr/>
              <a:t>46</a:t>
            </a:fld>
            <a:endParaRPr lang="en-US" altLang="en-US">
              <a:latin typeface="Arial" panose="020B0604020202020204" pitchFamily="34" charset="0"/>
            </a:endParaRPr>
          </a:p>
        </p:txBody>
      </p:sp>
      <p:sp>
        <p:nvSpPr>
          <p:cNvPr id="78851" name="Rectangle 2">
            <a:extLst>
              <a:ext uri="{FF2B5EF4-FFF2-40B4-BE49-F238E27FC236}">
                <a16:creationId xmlns:a16="http://schemas.microsoft.com/office/drawing/2014/main" id="{FA32AE8B-5A56-45DA-808A-980CCECFD0FB}"/>
              </a:ext>
            </a:extLst>
          </p:cNvPr>
          <p:cNvSpPr>
            <a:spLocks noRot="1" noChangeArrowheads="1" noTextEdit="1"/>
          </p:cNvSpPr>
          <p:nvPr>
            <p:ph type="sldImg"/>
          </p:nvPr>
        </p:nvSpPr>
        <p:spPr>
          <a:ln/>
        </p:spPr>
      </p:sp>
      <p:sp>
        <p:nvSpPr>
          <p:cNvPr id="78852" name="Rectangle 3">
            <a:extLst>
              <a:ext uri="{FF2B5EF4-FFF2-40B4-BE49-F238E27FC236}">
                <a16:creationId xmlns:a16="http://schemas.microsoft.com/office/drawing/2014/main" id="{FC6A403C-42AD-4913-9B57-50505A2560CD}"/>
              </a:ext>
            </a:extLst>
          </p:cNvPr>
          <p:cNvSpPr>
            <a:spLocks noGrp="1" noChangeArrowheads="1"/>
          </p:cNvSpPr>
          <p:nvPr>
            <p:ph type="body" idx="1"/>
          </p:nvPr>
        </p:nvSpPr>
        <p:spPr>
          <a:noFill/>
        </p:spPr>
        <p:txBody>
          <a:bodyPr/>
          <a:lstStyle/>
          <a:p>
            <a:pPr eaLnBrk="1" hangingPunct="1"/>
            <a:r>
              <a:rPr lang="en-US" altLang="en-US">
                <a:latin typeface="Times New Roman" panose="02020603050405020304" pitchFamily="18" charset="0"/>
              </a:rPr>
              <a:t>Return to the list of objectives and the items in the “parking lot.”  Review each item, and summarize the key points covered during the presentation relating to each item.</a:t>
            </a:r>
          </a:p>
          <a:p>
            <a:pPr eaLnBrk="1" hangingPunct="1"/>
            <a:endParaRPr lang="en-US" altLang="en-US">
              <a:latin typeface="Times New Roman"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F07D6420-2F34-426C-8446-C285EC6638F5}"/>
              </a:ext>
            </a:extLst>
          </p:cNvPr>
          <p:cNvSpPr>
            <a:spLocks noGrp="1" noRot="1" noChangeAspect="1" noChangeArrowheads="1" noTextEdit="1"/>
          </p:cNvSpPr>
          <p:nvPr>
            <p:ph type="sldImg"/>
          </p:nvPr>
        </p:nvSpPr>
        <p:spPr>
          <a:ln/>
        </p:spPr>
      </p:sp>
      <p:sp>
        <p:nvSpPr>
          <p:cNvPr id="86019" name="Notes Placeholder 2">
            <a:extLst>
              <a:ext uri="{FF2B5EF4-FFF2-40B4-BE49-F238E27FC236}">
                <a16:creationId xmlns:a16="http://schemas.microsoft.com/office/drawing/2014/main" id="{70282DD4-02B2-4423-812B-6739C8864DF4}"/>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86020" name="Slide Number Placeholder 3">
            <a:extLst>
              <a:ext uri="{FF2B5EF4-FFF2-40B4-BE49-F238E27FC236}">
                <a16:creationId xmlns:a16="http://schemas.microsoft.com/office/drawing/2014/main" id="{511F6C8C-00BD-46F7-8559-59F08A5F8F43}"/>
              </a:ext>
            </a:extLst>
          </p:cNvPr>
          <p:cNvSpPr>
            <a:spLocks noGrp="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13C6B6B1-8B40-4686-A973-7B0B24728CED}" type="slidenum">
              <a:rPr lang="en-US" altLang="en-US">
                <a:latin typeface="Arial" panose="020B0604020202020204" pitchFamily="34" charset="0"/>
              </a:rPr>
              <a:pPr/>
              <a:t>52</a:t>
            </a:fld>
            <a:endParaRPr lang="en-US" altLang="en-US">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CB7BE4C8-E002-4AFD-AAE1-2724DC7BFA02}"/>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F9770897-A671-45E4-A747-D9EF9145AE60}" type="slidenum">
              <a:rPr lang="en-US" altLang="en-US">
                <a:latin typeface="Arial" panose="020B0604020202020204" pitchFamily="34" charset="0"/>
              </a:rPr>
              <a:pPr/>
              <a:t>61</a:t>
            </a:fld>
            <a:endParaRPr lang="en-US" altLang="en-US">
              <a:latin typeface="Arial" panose="020B0604020202020204" pitchFamily="34" charset="0"/>
            </a:endParaRPr>
          </a:p>
        </p:txBody>
      </p:sp>
      <p:sp>
        <p:nvSpPr>
          <p:cNvPr id="96259" name="Rectangle 2">
            <a:extLst>
              <a:ext uri="{FF2B5EF4-FFF2-40B4-BE49-F238E27FC236}">
                <a16:creationId xmlns:a16="http://schemas.microsoft.com/office/drawing/2014/main" id="{E1708281-E61F-46E5-B7F7-A72C0FC46D22}"/>
              </a:ext>
            </a:extLst>
          </p:cNvPr>
          <p:cNvSpPr>
            <a:spLocks noRot="1" noChangeArrowheads="1" noTextEdit="1"/>
          </p:cNvSpPr>
          <p:nvPr>
            <p:ph type="sldImg"/>
          </p:nvPr>
        </p:nvSpPr>
        <p:spPr>
          <a:ln/>
        </p:spPr>
      </p:sp>
      <p:sp>
        <p:nvSpPr>
          <p:cNvPr id="96260" name="Rectangle 3">
            <a:extLst>
              <a:ext uri="{FF2B5EF4-FFF2-40B4-BE49-F238E27FC236}">
                <a16:creationId xmlns:a16="http://schemas.microsoft.com/office/drawing/2014/main" id="{DA5AF999-8E29-429F-8D08-3A10FC1A01EC}"/>
              </a:ext>
            </a:extLst>
          </p:cNvPr>
          <p:cNvSpPr>
            <a:spLocks noGrp="1" noChangeArrowheads="1"/>
          </p:cNvSpPr>
          <p:nvPr>
            <p:ph type="body" idx="1"/>
          </p:nvPr>
        </p:nvSpPr>
        <p:spPr>
          <a:noFill/>
        </p:spPr>
        <p:txBody>
          <a:bodyPr/>
          <a:lstStyle/>
          <a:p>
            <a:pPr eaLnBrk="1" hangingPunct="1"/>
            <a:r>
              <a:rPr lang="en-US" altLang="en-US">
                <a:latin typeface="Arial" panose="020B0604020202020204" pitchFamily="34" charset="0"/>
              </a:rPr>
              <a:t>Add your contact information to this slide.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5FE5C69A-850E-4DBE-9B4A-78358AFEFE44}"/>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8B8BBE56-7131-4497-A69B-605AC408744F}" type="slidenum">
              <a:rPr lang="en-US" altLang="en-US">
                <a:latin typeface="Arial" panose="020B0604020202020204" pitchFamily="34" charset="0"/>
              </a:rPr>
              <a:pPr/>
              <a:t>5</a:t>
            </a:fld>
            <a:endParaRPr lang="en-US" altLang="en-US">
              <a:latin typeface="Arial" panose="020B0604020202020204" pitchFamily="34" charset="0"/>
            </a:endParaRPr>
          </a:p>
        </p:txBody>
      </p:sp>
      <p:sp>
        <p:nvSpPr>
          <p:cNvPr id="13315" name="Rectangle 2">
            <a:extLst>
              <a:ext uri="{FF2B5EF4-FFF2-40B4-BE49-F238E27FC236}">
                <a16:creationId xmlns:a16="http://schemas.microsoft.com/office/drawing/2014/main" id="{599970D2-9360-4B9B-BEC1-92A11E3AA52B}"/>
              </a:ext>
            </a:extLst>
          </p:cNvPr>
          <p:cNvSpPr>
            <a:spLocks noRot="1" noChangeArrowheads="1" noTextEdit="1"/>
          </p:cNvSpPr>
          <p:nvPr>
            <p:ph type="sldImg"/>
          </p:nvPr>
        </p:nvSpPr>
        <p:spPr>
          <a:ln/>
        </p:spPr>
      </p:sp>
      <p:sp>
        <p:nvSpPr>
          <p:cNvPr id="13316" name="Rectangle 3">
            <a:extLst>
              <a:ext uri="{FF2B5EF4-FFF2-40B4-BE49-F238E27FC236}">
                <a16:creationId xmlns:a16="http://schemas.microsoft.com/office/drawing/2014/main" id="{82BDE7EB-70BA-478B-994D-27D605A96012}"/>
              </a:ext>
            </a:extLst>
          </p:cNvPr>
          <p:cNvSpPr>
            <a:spLocks noGrp="1" noChangeArrowheads="1"/>
          </p:cNvSpPr>
          <p:nvPr>
            <p:ph type="body" idx="1"/>
          </p:nvPr>
        </p:nvSpPr>
        <p:spPr>
          <a:noFill/>
        </p:spPr>
        <p:txBody>
          <a:bodyPr/>
          <a:lstStyle/>
          <a:p>
            <a:pPr eaLnBrk="1" hangingPunct="1"/>
            <a:r>
              <a:rPr lang="en-US" altLang="en-US">
                <a:latin typeface="Times New Roman" panose="02020603050405020304" pitchFamily="18" charset="0"/>
              </a:rPr>
              <a:t>These slides focus on Neighborhood Watch as a positive resource to reach a desirable goal, not just as a reaction to a crime problem.</a:t>
            </a:r>
          </a:p>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80452462-8DFB-4BDB-B546-3FFA386A9D86}"/>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E41BEFD6-2928-4268-B95E-C2B068932BBB}" type="slidenum">
              <a:rPr lang="en-US" altLang="en-US">
                <a:latin typeface="Arial" panose="020B0604020202020204" pitchFamily="34" charset="0"/>
              </a:rPr>
              <a:pPr/>
              <a:t>7</a:t>
            </a:fld>
            <a:endParaRPr lang="en-US" altLang="en-US">
              <a:latin typeface="Arial" panose="020B0604020202020204" pitchFamily="34" charset="0"/>
            </a:endParaRPr>
          </a:p>
        </p:txBody>
      </p:sp>
      <p:sp>
        <p:nvSpPr>
          <p:cNvPr id="16387" name="Rectangle 2">
            <a:extLst>
              <a:ext uri="{FF2B5EF4-FFF2-40B4-BE49-F238E27FC236}">
                <a16:creationId xmlns:a16="http://schemas.microsoft.com/office/drawing/2014/main" id="{0303B208-F532-4B66-8C15-4853048DC104}"/>
              </a:ext>
            </a:extLst>
          </p:cNvPr>
          <p:cNvSpPr>
            <a:spLocks noRot="1" noChangeArrowheads="1" noTextEdit="1"/>
          </p:cNvSpPr>
          <p:nvPr>
            <p:ph type="sldImg"/>
          </p:nvPr>
        </p:nvSpPr>
        <p:spPr>
          <a:ln/>
        </p:spPr>
      </p:sp>
      <p:sp>
        <p:nvSpPr>
          <p:cNvPr id="16388" name="Rectangle 3">
            <a:extLst>
              <a:ext uri="{FF2B5EF4-FFF2-40B4-BE49-F238E27FC236}">
                <a16:creationId xmlns:a16="http://schemas.microsoft.com/office/drawing/2014/main" id="{FADD2930-E3D2-4CFA-ADFA-8D294AEDAB56}"/>
              </a:ext>
            </a:extLst>
          </p:cNvPr>
          <p:cNvSpPr>
            <a:spLocks noGrp="1" noChangeArrowheads="1"/>
          </p:cNvSpPr>
          <p:nvPr>
            <p:ph type="body" idx="1"/>
          </p:nvPr>
        </p:nvSpPr>
        <p:spPr>
          <a:noFill/>
        </p:spPr>
        <p:txBody>
          <a:bodyPr/>
          <a:lstStyle/>
          <a:p>
            <a:pPr eaLnBrk="1" hangingPunct="1">
              <a:buFontTx/>
              <a:buChar char="•"/>
            </a:pPr>
            <a:r>
              <a:rPr lang="en-US" altLang="en-US" b="1">
                <a:latin typeface="Times New Roman" panose="02020603050405020304" pitchFamily="18" charset="0"/>
              </a:rPr>
              <a:t>Bullet 1:</a:t>
            </a:r>
            <a:r>
              <a:rPr lang="en-US" altLang="en-US">
                <a:latin typeface="Times New Roman" panose="02020603050405020304" pitchFamily="18" charset="0"/>
              </a:rPr>
              <a:t> Cohesion—people working together—is essential to reach a common goal.</a:t>
            </a:r>
          </a:p>
          <a:p>
            <a:pPr eaLnBrk="1" hangingPunct="1">
              <a:buFontTx/>
              <a:buChar char="•"/>
            </a:pPr>
            <a:endParaRPr lang="en-US" altLang="en-US">
              <a:latin typeface="Times New Roman" panose="02020603050405020304" pitchFamily="18" charset="0"/>
            </a:endParaRPr>
          </a:p>
          <a:p>
            <a:pPr eaLnBrk="1" hangingPunct="1">
              <a:buFontTx/>
              <a:buChar char="•"/>
            </a:pPr>
            <a:r>
              <a:rPr lang="en-US" altLang="en-US" b="1">
                <a:latin typeface="Times New Roman" panose="02020603050405020304" pitchFamily="18" charset="0"/>
              </a:rPr>
              <a:t>Bullet 2:</a:t>
            </a:r>
            <a:r>
              <a:rPr lang="en-US" altLang="en-US">
                <a:latin typeface="Times New Roman" panose="02020603050405020304" pitchFamily="18" charset="0"/>
              </a:rPr>
              <a:t> The research cited in the first bullet is from the Project on Human Development in Chicago Neighborhoods, a study of young people in urban neighborhoods that examined, among other things, indicators of neighborhood cohesion and their effect on children and adolescents. </a:t>
            </a:r>
          </a:p>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878DCB0F-A38A-47EA-AE75-1B32F7CAFBD3}"/>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00C2ACF3-2FC2-4955-83D1-808003FAD452}" type="slidenum">
              <a:rPr lang="en-US" altLang="en-US">
                <a:latin typeface="Arial" panose="020B0604020202020204" pitchFamily="34" charset="0"/>
              </a:rPr>
              <a:pPr/>
              <a:t>10</a:t>
            </a:fld>
            <a:endParaRPr lang="en-US" altLang="en-US">
              <a:latin typeface="Arial" panose="020B0604020202020204" pitchFamily="34" charset="0"/>
            </a:endParaRPr>
          </a:p>
        </p:txBody>
      </p:sp>
      <p:sp>
        <p:nvSpPr>
          <p:cNvPr id="20483" name="Rectangle 2">
            <a:extLst>
              <a:ext uri="{FF2B5EF4-FFF2-40B4-BE49-F238E27FC236}">
                <a16:creationId xmlns:a16="http://schemas.microsoft.com/office/drawing/2014/main" id="{163AA62F-A2CF-4FFE-9C82-F0F206CA1869}"/>
              </a:ext>
            </a:extLst>
          </p:cNvPr>
          <p:cNvSpPr>
            <a:spLocks noRot="1" noChangeArrowheads="1" noTextEdit="1"/>
          </p:cNvSpPr>
          <p:nvPr>
            <p:ph type="sldImg"/>
          </p:nvPr>
        </p:nvSpPr>
        <p:spPr>
          <a:ln/>
        </p:spPr>
      </p:sp>
      <p:sp>
        <p:nvSpPr>
          <p:cNvPr id="20484" name="Rectangle 3">
            <a:extLst>
              <a:ext uri="{FF2B5EF4-FFF2-40B4-BE49-F238E27FC236}">
                <a16:creationId xmlns:a16="http://schemas.microsoft.com/office/drawing/2014/main" id="{06B2B787-72E1-4F8F-B2B8-7E299F23C9AC}"/>
              </a:ext>
            </a:extLst>
          </p:cNvPr>
          <p:cNvSpPr>
            <a:spLocks noGrp="1" noChangeArrowheads="1"/>
          </p:cNvSpPr>
          <p:nvPr>
            <p:ph type="body" idx="1"/>
          </p:nvPr>
        </p:nvSpPr>
        <p:spPr>
          <a:noFill/>
        </p:spPr>
        <p:txBody>
          <a:bodyPr/>
          <a:lstStyle/>
          <a:p>
            <a:pPr eaLnBrk="1" hangingPunct="1">
              <a:buFontTx/>
              <a:buChar char="•"/>
            </a:pPr>
            <a:r>
              <a:rPr lang="en-US" altLang="en-US">
                <a:latin typeface="Times New Roman" panose="02020603050405020304" pitchFamily="18" charset="0"/>
              </a:rPr>
              <a:t>These are benefits of the Neighborhood Watch program. </a:t>
            </a:r>
          </a:p>
          <a:p>
            <a:pPr eaLnBrk="1" hangingPunct="1">
              <a:buFontTx/>
              <a:buChar char="•"/>
            </a:pPr>
            <a:endParaRPr lang="en-US" altLang="en-US">
              <a:latin typeface="Times New Roman" panose="02020603050405020304" pitchFamily="18" charset="0"/>
            </a:endParaRPr>
          </a:p>
          <a:p>
            <a:pPr eaLnBrk="1" hangingPunct="1">
              <a:buFontTx/>
              <a:buChar char="•"/>
            </a:pPr>
            <a:r>
              <a:rPr lang="en-US" altLang="en-US">
                <a:latin typeface="Times New Roman" panose="02020603050405020304" pitchFamily="18" charset="0"/>
              </a:rPr>
              <a:t>Communities that have severe crime problems or that have difficulty in creating a strong Neighborhood Watch program may not see these benefits as quickly as other, better organized communities. </a:t>
            </a:r>
          </a:p>
          <a:p>
            <a:pPr eaLnBrk="1" hangingPunct="1">
              <a:buFontTx/>
              <a:buChar char="•"/>
            </a:pPr>
            <a:endParaRPr lang="en-US" altLang="en-US">
              <a:latin typeface="Times New Roman" panose="02020603050405020304" pitchFamily="18" charset="0"/>
            </a:endParaRPr>
          </a:p>
          <a:p>
            <a:pPr eaLnBrk="1" hangingPunct="1">
              <a:buFontTx/>
              <a:buChar char="•"/>
            </a:pPr>
            <a:r>
              <a:rPr lang="en-US" altLang="en-US">
                <a:latin typeface="Times New Roman" panose="02020603050405020304" pitchFamily="18" charset="0"/>
              </a:rPr>
              <a:t>It is not uncommon for neighborhoods to see a rise in </a:t>
            </a:r>
            <a:r>
              <a:rPr lang="en-US" altLang="en-US" i="1">
                <a:latin typeface="Times New Roman" panose="02020603050405020304" pitchFamily="18" charset="0"/>
              </a:rPr>
              <a:t>reported</a:t>
            </a:r>
            <a:r>
              <a:rPr lang="en-US" altLang="en-US">
                <a:latin typeface="Times New Roman" panose="02020603050405020304" pitchFamily="18" charset="0"/>
              </a:rPr>
              <a:t> crime after starting a Neighborhood Watch program. As community members learn what to report and begin to survey the neighborhood more carefully, the number of crimes that are reported may rise even though the actual incidence of crime drops or stays the same. It is important to note this so that groups will not get discouraged. </a:t>
            </a:r>
          </a:p>
          <a:p>
            <a:pPr eaLnBrk="1" hangingPunct="1">
              <a:buFontTx/>
              <a:buChar char="•"/>
            </a:pPr>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3FD49C2E-C8B5-4986-9184-6ED175671013}"/>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31C64190-D83C-4DC0-A743-7AEECAC3E6CC}" type="slidenum">
              <a:rPr lang="en-US" altLang="en-US">
                <a:latin typeface="Arial" panose="020B0604020202020204" pitchFamily="34" charset="0"/>
              </a:rPr>
              <a:pPr/>
              <a:t>11</a:t>
            </a:fld>
            <a:endParaRPr lang="en-US" altLang="en-US">
              <a:latin typeface="Arial" panose="020B0604020202020204" pitchFamily="34" charset="0"/>
            </a:endParaRPr>
          </a:p>
        </p:txBody>
      </p:sp>
      <p:sp>
        <p:nvSpPr>
          <p:cNvPr id="22531" name="Rectangle 2">
            <a:extLst>
              <a:ext uri="{FF2B5EF4-FFF2-40B4-BE49-F238E27FC236}">
                <a16:creationId xmlns:a16="http://schemas.microsoft.com/office/drawing/2014/main" id="{D134F976-C5C0-45CE-9F52-56599AD57AF8}"/>
              </a:ext>
            </a:extLst>
          </p:cNvPr>
          <p:cNvSpPr>
            <a:spLocks noRot="1" noChangeArrowheads="1" noTextEdit="1"/>
          </p:cNvSpPr>
          <p:nvPr>
            <p:ph type="sldImg"/>
          </p:nvPr>
        </p:nvSpPr>
        <p:spPr>
          <a:ln/>
        </p:spPr>
      </p:sp>
      <p:sp>
        <p:nvSpPr>
          <p:cNvPr id="22532" name="Rectangle 3">
            <a:extLst>
              <a:ext uri="{FF2B5EF4-FFF2-40B4-BE49-F238E27FC236}">
                <a16:creationId xmlns:a16="http://schemas.microsoft.com/office/drawing/2014/main" id="{D6597668-3549-4DED-BA59-445E2B4CAE66}"/>
              </a:ext>
            </a:extLst>
          </p:cNvPr>
          <p:cNvSpPr>
            <a:spLocks noGrp="1" noChangeArrowheads="1"/>
          </p:cNvSpPr>
          <p:nvPr>
            <p:ph type="body" idx="1"/>
          </p:nvPr>
        </p:nvSpPr>
        <p:spPr>
          <a:noFill/>
        </p:spPr>
        <p:txBody>
          <a:bodyPr/>
          <a:lstStyle/>
          <a:p>
            <a:pPr eaLnBrk="1" hangingPunct="1"/>
            <a:r>
              <a:rPr lang="en-US" altLang="en-US">
                <a:latin typeface="Times New Roman" panose="02020603050405020304" pitchFamily="18" charset="0"/>
              </a:rPr>
              <a:t>Neighborhood Watch gives communities a common cause to work for, and this leads to identifying other common causes while it raises the levels of crime prevention skills and awareness. </a:t>
            </a:r>
          </a:p>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A50D1A4A-2D61-474B-AC85-A06D1666E0C4}"/>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8ED9E2E6-6A76-4DCE-AC1E-07AD94011EC7}" type="slidenum">
              <a:rPr lang="en-US" altLang="en-US">
                <a:latin typeface="Arial" panose="020B0604020202020204" pitchFamily="34" charset="0"/>
              </a:rPr>
              <a:pPr/>
              <a:t>12</a:t>
            </a:fld>
            <a:endParaRPr lang="en-US" altLang="en-US">
              <a:latin typeface="Arial" panose="020B0604020202020204" pitchFamily="34" charset="0"/>
            </a:endParaRPr>
          </a:p>
        </p:txBody>
      </p:sp>
      <p:sp>
        <p:nvSpPr>
          <p:cNvPr id="24579" name="Rectangle 2">
            <a:extLst>
              <a:ext uri="{FF2B5EF4-FFF2-40B4-BE49-F238E27FC236}">
                <a16:creationId xmlns:a16="http://schemas.microsoft.com/office/drawing/2014/main" id="{6A563BE2-73A6-486B-A16F-E8D37D6B9DE4}"/>
              </a:ext>
            </a:extLst>
          </p:cNvPr>
          <p:cNvSpPr>
            <a:spLocks noRot="1" noChangeArrowheads="1" noTextEdit="1"/>
          </p:cNvSpPr>
          <p:nvPr>
            <p:ph type="sldImg"/>
          </p:nvPr>
        </p:nvSpPr>
        <p:spPr>
          <a:ln/>
        </p:spPr>
      </p:sp>
      <p:sp>
        <p:nvSpPr>
          <p:cNvPr id="24580" name="Rectangle 3">
            <a:extLst>
              <a:ext uri="{FF2B5EF4-FFF2-40B4-BE49-F238E27FC236}">
                <a16:creationId xmlns:a16="http://schemas.microsoft.com/office/drawing/2014/main" id="{12E7C417-EDF2-4E2A-9FD2-0D8D56E739B2}"/>
              </a:ext>
            </a:extLst>
          </p:cNvPr>
          <p:cNvSpPr>
            <a:spLocks noGrp="1" noChangeArrowheads="1"/>
          </p:cNvSpPr>
          <p:nvPr>
            <p:ph type="body" idx="1"/>
          </p:nvPr>
        </p:nvSpPr>
        <p:spPr>
          <a:noFill/>
        </p:spPr>
        <p:txBody>
          <a:bodyPr/>
          <a:lstStyle/>
          <a:p>
            <a:pPr eaLnBrk="1" hangingPunct="1"/>
            <a:r>
              <a:rPr lang="en-US" altLang="en-US">
                <a:latin typeface="Times New Roman" panose="02020603050405020304" pitchFamily="18" charset="0"/>
              </a:rPr>
              <a:t>Neighborhood Watch does not have to cost a lot—it can draw on volunteers and donated items for many of its needs. </a:t>
            </a:r>
          </a:p>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2BB4AF74-D49F-490D-9116-0063DDBDDA46}"/>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972D66D1-50E2-41F5-A725-EB3CD31AC657}" type="slidenum">
              <a:rPr lang="en-US" altLang="en-US">
                <a:latin typeface="Arial" panose="020B0604020202020204" pitchFamily="34" charset="0"/>
              </a:rPr>
              <a:pPr/>
              <a:t>13</a:t>
            </a:fld>
            <a:endParaRPr lang="en-US" altLang="en-US">
              <a:latin typeface="Arial" panose="020B0604020202020204" pitchFamily="34" charset="0"/>
            </a:endParaRPr>
          </a:p>
        </p:txBody>
      </p:sp>
      <p:sp>
        <p:nvSpPr>
          <p:cNvPr id="26627" name="Rectangle 2">
            <a:extLst>
              <a:ext uri="{FF2B5EF4-FFF2-40B4-BE49-F238E27FC236}">
                <a16:creationId xmlns:a16="http://schemas.microsoft.com/office/drawing/2014/main" id="{50D683B0-FD62-4288-9DE9-0A596F229A8E}"/>
              </a:ext>
            </a:extLst>
          </p:cNvPr>
          <p:cNvSpPr>
            <a:spLocks noRot="1" noChangeArrowheads="1" noTextEdit="1"/>
          </p:cNvSpPr>
          <p:nvPr>
            <p:ph type="sldImg"/>
          </p:nvPr>
        </p:nvSpPr>
        <p:spPr>
          <a:ln/>
        </p:spPr>
      </p:sp>
      <p:sp>
        <p:nvSpPr>
          <p:cNvPr id="26628" name="Rectangle 3">
            <a:extLst>
              <a:ext uri="{FF2B5EF4-FFF2-40B4-BE49-F238E27FC236}">
                <a16:creationId xmlns:a16="http://schemas.microsoft.com/office/drawing/2014/main" id="{E684E8C7-35AA-40DC-88CD-C3ACF1F79057}"/>
              </a:ext>
            </a:extLst>
          </p:cNvPr>
          <p:cNvSpPr>
            <a:spLocks noGrp="1" noChangeArrowheads="1"/>
          </p:cNvSpPr>
          <p:nvPr>
            <p:ph type="body" idx="1"/>
          </p:nvPr>
        </p:nvSpPr>
        <p:spPr>
          <a:noFill/>
        </p:spPr>
        <p:txBody>
          <a:bodyPr/>
          <a:lstStyle/>
          <a:p>
            <a:pPr eaLnBrk="1" hangingPunct="1"/>
            <a:r>
              <a:rPr lang="en-US" altLang="en-US">
                <a:latin typeface="Arial" panose="020B0604020202020204" pitchFamily="34" charset="0"/>
              </a:rPr>
              <a:t>The following are examples of how Neighborhood Watch has benefited a community and cut crime.</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You may want to add your own examples.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05777AF1-558F-464F-926F-0ED556585001}"/>
              </a:ext>
            </a:extLst>
          </p:cNvPr>
          <p:cNvSpPr>
            <a:spLocks noGrp="1" noChangeArrowheads="1"/>
          </p:cNvSpPr>
          <p:nvPr>
            <p:ph type="sldNum" sz="quarter" idx="5"/>
          </p:nvPr>
        </p:nvSpPr>
        <p:spPr>
          <a:noFill/>
        </p:spPr>
        <p:txBody>
          <a:bodyPr/>
          <a:lstStyle>
            <a:lvl1pPr defTabSz="931863">
              <a:defRPr>
                <a:solidFill>
                  <a:schemeClr val="tx1"/>
                </a:solidFill>
                <a:latin typeface="Tahoma" panose="020B0604030504040204" pitchFamily="34" charset="0"/>
              </a:defRPr>
            </a:lvl1pPr>
            <a:lvl2pPr marL="742950" indent="-285750" defTabSz="931863">
              <a:defRPr>
                <a:solidFill>
                  <a:schemeClr val="tx1"/>
                </a:solidFill>
                <a:latin typeface="Tahoma" panose="020B0604030504040204" pitchFamily="34" charset="0"/>
              </a:defRPr>
            </a:lvl2pPr>
            <a:lvl3pPr marL="1143000" indent="-228600" defTabSz="931863">
              <a:defRPr>
                <a:solidFill>
                  <a:schemeClr val="tx1"/>
                </a:solidFill>
                <a:latin typeface="Tahoma" panose="020B0604030504040204" pitchFamily="34" charset="0"/>
              </a:defRPr>
            </a:lvl3pPr>
            <a:lvl4pPr marL="1600200" indent="-228600" defTabSz="931863">
              <a:defRPr>
                <a:solidFill>
                  <a:schemeClr val="tx1"/>
                </a:solidFill>
                <a:latin typeface="Tahoma" panose="020B0604030504040204" pitchFamily="34" charset="0"/>
              </a:defRPr>
            </a:lvl4pPr>
            <a:lvl5pPr marL="2057400" indent="-228600" defTabSz="931863">
              <a:defRPr>
                <a:solidFill>
                  <a:schemeClr val="tx1"/>
                </a:solidFill>
                <a:latin typeface="Tahoma" panose="020B0604030504040204" pitchFamily="34" charset="0"/>
              </a:defRPr>
            </a:lvl5pPr>
            <a:lvl6pPr marL="2514600" indent="-228600" defTabSz="931863" eaLnBrk="0" fontAlgn="base" hangingPunct="0">
              <a:spcBef>
                <a:spcPct val="0"/>
              </a:spcBef>
              <a:spcAft>
                <a:spcPct val="0"/>
              </a:spcAft>
              <a:defRPr>
                <a:solidFill>
                  <a:schemeClr val="tx1"/>
                </a:solidFill>
                <a:latin typeface="Tahoma" panose="020B0604030504040204" pitchFamily="34" charset="0"/>
              </a:defRPr>
            </a:lvl6pPr>
            <a:lvl7pPr marL="2971800" indent="-228600" defTabSz="931863" eaLnBrk="0" fontAlgn="base" hangingPunct="0">
              <a:spcBef>
                <a:spcPct val="0"/>
              </a:spcBef>
              <a:spcAft>
                <a:spcPct val="0"/>
              </a:spcAft>
              <a:defRPr>
                <a:solidFill>
                  <a:schemeClr val="tx1"/>
                </a:solidFill>
                <a:latin typeface="Tahoma" panose="020B0604030504040204" pitchFamily="34" charset="0"/>
              </a:defRPr>
            </a:lvl7pPr>
            <a:lvl8pPr marL="3429000" indent="-228600" defTabSz="931863" eaLnBrk="0" fontAlgn="base" hangingPunct="0">
              <a:spcBef>
                <a:spcPct val="0"/>
              </a:spcBef>
              <a:spcAft>
                <a:spcPct val="0"/>
              </a:spcAft>
              <a:defRPr>
                <a:solidFill>
                  <a:schemeClr val="tx1"/>
                </a:solidFill>
                <a:latin typeface="Tahoma" panose="020B0604030504040204" pitchFamily="34" charset="0"/>
              </a:defRPr>
            </a:lvl8pPr>
            <a:lvl9pPr marL="3886200" indent="-228600" defTabSz="931863" eaLnBrk="0" fontAlgn="base" hangingPunct="0">
              <a:spcBef>
                <a:spcPct val="0"/>
              </a:spcBef>
              <a:spcAft>
                <a:spcPct val="0"/>
              </a:spcAft>
              <a:defRPr>
                <a:solidFill>
                  <a:schemeClr val="tx1"/>
                </a:solidFill>
                <a:latin typeface="Tahoma" panose="020B0604030504040204" pitchFamily="34" charset="0"/>
              </a:defRPr>
            </a:lvl9pPr>
          </a:lstStyle>
          <a:p>
            <a:fld id="{B09C3EE6-E1EC-478E-854A-3E7BC38AA75A}" type="slidenum">
              <a:rPr lang="en-US" altLang="en-US">
                <a:latin typeface="Arial" panose="020B0604020202020204" pitchFamily="34" charset="0"/>
              </a:rPr>
              <a:pPr/>
              <a:t>15</a:t>
            </a:fld>
            <a:endParaRPr lang="en-US" altLang="en-US">
              <a:latin typeface="Arial" panose="020B0604020202020204" pitchFamily="34" charset="0"/>
            </a:endParaRPr>
          </a:p>
        </p:txBody>
      </p:sp>
      <p:sp>
        <p:nvSpPr>
          <p:cNvPr id="29699" name="Rectangle 2">
            <a:extLst>
              <a:ext uri="{FF2B5EF4-FFF2-40B4-BE49-F238E27FC236}">
                <a16:creationId xmlns:a16="http://schemas.microsoft.com/office/drawing/2014/main" id="{709ADB29-B9C6-4743-8647-C2F91C2BFE7D}"/>
              </a:ext>
            </a:extLst>
          </p:cNvPr>
          <p:cNvSpPr>
            <a:spLocks noRot="1" noChangeArrowheads="1" noTextEdit="1"/>
          </p:cNvSpPr>
          <p:nvPr>
            <p:ph type="sldImg"/>
          </p:nvPr>
        </p:nvSpPr>
        <p:spPr>
          <a:ln/>
        </p:spPr>
      </p:sp>
      <p:sp>
        <p:nvSpPr>
          <p:cNvPr id="29700" name="Rectangle 3">
            <a:extLst>
              <a:ext uri="{FF2B5EF4-FFF2-40B4-BE49-F238E27FC236}">
                <a16:creationId xmlns:a16="http://schemas.microsoft.com/office/drawing/2014/main" id="{CD3D3023-7726-4666-A38E-393DD4CB05DD}"/>
              </a:ext>
            </a:extLst>
          </p:cNvPr>
          <p:cNvSpPr>
            <a:spLocks noGrp="1" noChangeArrowheads="1"/>
          </p:cNvSpPr>
          <p:nvPr>
            <p:ph type="body" idx="1"/>
          </p:nvPr>
        </p:nvSpPr>
        <p:spPr>
          <a:noFill/>
        </p:spPr>
        <p:txBody>
          <a:bodyPr/>
          <a:lstStyle/>
          <a:p>
            <a:pPr eaLnBrk="1" hangingPunct="1"/>
            <a:r>
              <a:rPr lang="en-US" altLang="en-US">
                <a:latin typeface="Arial" panose="020B0604020202020204" pitchFamily="34" charset="0"/>
              </a:rPr>
              <a:t>These elements will be discussed in detail over the next few slides.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7AF86946-485D-48A8-AECE-9ACA04E8D938}"/>
              </a:ext>
            </a:extLst>
          </p:cNvPr>
          <p:cNvGrpSpPr>
            <a:grpSpLocks/>
          </p:cNvGrpSpPr>
          <p:nvPr/>
        </p:nvGrpSpPr>
        <p:grpSpPr bwMode="auto">
          <a:xfrm>
            <a:off x="0" y="0"/>
            <a:ext cx="8458200" cy="5943600"/>
            <a:chOff x="0" y="0"/>
            <a:chExt cx="5328" cy="3744"/>
          </a:xfrm>
        </p:grpSpPr>
        <p:sp>
          <p:nvSpPr>
            <p:cNvPr id="5" name="Freeform 3">
              <a:extLst>
                <a:ext uri="{FF2B5EF4-FFF2-40B4-BE49-F238E27FC236}">
                  <a16:creationId xmlns:a16="http://schemas.microsoft.com/office/drawing/2014/main" id="{F899790B-8282-4C84-9B00-DC5FE2DE4990}"/>
                </a:ext>
              </a:extLst>
            </p:cNvPr>
            <p:cNvSpPr>
              <a:spLocks/>
            </p:cNvSpPr>
            <p:nvPr/>
          </p:nvSpPr>
          <p:spPr bwMode="hidden">
            <a:xfrm>
              <a:off x="0" y="1440"/>
              <a:ext cx="5155" cy="2304"/>
            </a:xfrm>
            <a:custGeom>
              <a:avLst/>
              <a:gdLst>
                <a:gd name="T0" fmla="*/ 5154 w 5155"/>
                <a:gd name="T1" fmla="*/ 1769 h 2304"/>
                <a:gd name="T2" fmla="*/ 0 w 5155"/>
                <a:gd name="T3" fmla="*/ 2304 h 2304"/>
                <a:gd name="T4" fmla="*/ 0 w 5155"/>
                <a:gd name="T5" fmla="*/ 1252 h 2304"/>
                <a:gd name="T6" fmla="*/ 5155 w 5155"/>
                <a:gd name="T7" fmla="*/ 0 h 2304"/>
                <a:gd name="T8" fmla="*/ 5155 w 5155"/>
                <a:gd name="T9" fmla="*/ 1416 h 2304"/>
                <a:gd name="T10" fmla="*/ 5154 w 5155"/>
                <a:gd name="T11" fmla="*/ 1769 h 2304"/>
              </a:gdLst>
              <a:ahLst/>
              <a:cxnLst>
                <a:cxn ang="0">
                  <a:pos x="T0" y="T1"/>
                </a:cxn>
                <a:cxn ang="0">
                  <a:pos x="T2" y="T3"/>
                </a:cxn>
                <a:cxn ang="0">
                  <a:pos x="T4" y="T5"/>
                </a:cxn>
                <a:cxn ang="0">
                  <a:pos x="T6" y="T7"/>
                </a:cxn>
                <a:cxn ang="0">
                  <a:pos x="T8" y="T9"/>
                </a:cxn>
                <a:cxn ang="0">
                  <a:pos x="T10" y="T11"/>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latin typeface="Tahoma" charset="0"/>
              </a:endParaRPr>
            </a:p>
          </p:txBody>
        </p:sp>
        <p:sp>
          <p:nvSpPr>
            <p:cNvPr id="6" name="Freeform 4">
              <a:extLst>
                <a:ext uri="{FF2B5EF4-FFF2-40B4-BE49-F238E27FC236}">
                  <a16:creationId xmlns:a16="http://schemas.microsoft.com/office/drawing/2014/main" id="{7292AD1E-EA8C-47E5-B9C0-7CB859C3A92E}"/>
                </a:ext>
              </a:extLst>
            </p:cNvPr>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pic>
        <p:nvPicPr>
          <p:cNvPr id="7" name="Picture 16" descr="NCPC_logo">
            <a:extLst>
              <a:ext uri="{FF2B5EF4-FFF2-40B4-BE49-F238E27FC236}">
                <a16:creationId xmlns:a16="http://schemas.microsoft.com/office/drawing/2014/main" id="{1CC0CB6C-47B6-4A78-9817-E372B944B80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31188" y="5638800"/>
            <a:ext cx="72390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885" name="Rectangle 5"/>
          <p:cNvSpPr>
            <a:spLocks noGrp="1" noChangeArrowheads="1"/>
          </p:cNvSpPr>
          <p:nvPr>
            <p:ph type="subTitle" sz="quarter" idx="1"/>
          </p:nvPr>
        </p:nvSpPr>
        <p:spPr>
          <a:xfrm>
            <a:off x="1295400" y="22098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122889" name="Rectangle 9"/>
          <p:cNvSpPr>
            <a:spLocks noGrp="1" noChangeArrowheads="1"/>
          </p:cNvSpPr>
          <p:nvPr>
            <p:ph type="ctrTitle" sz="quarter"/>
          </p:nvPr>
        </p:nvSpPr>
        <p:spPr>
          <a:xfrm>
            <a:off x="609600" y="609600"/>
            <a:ext cx="7772400" cy="990600"/>
          </a:xfrm>
        </p:spPr>
        <p:txBody>
          <a:bodyPr anchor="b" anchorCtr="1"/>
          <a:lstStyle>
            <a:lvl1pPr>
              <a:defRPr/>
            </a:lvl1pPr>
          </a:lstStyle>
          <a:p>
            <a:pPr lvl="0"/>
            <a:r>
              <a:rPr lang="en-US" altLang="en-US" noProof="0"/>
              <a:t>Click to edit Master title style</a:t>
            </a:r>
          </a:p>
        </p:txBody>
      </p:sp>
      <p:sp>
        <p:nvSpPr>
          <p:cNvPr id="8" name="Footer Placeholder 7">
            <a:extLst>
              <a:ext uri="{FF2B5EF4-FFF2-40B4-BE49-F238E27FC236}">
                <a16:creationId xmlns:a16="http://schemas.microsoft.com/office/drawing/2014/main" id="{60535ED2-F7D6-4D43-8DC9-94C240505963}"/>
              </a:ext>
            </a:extLst>
          </p:cNvPr>
          <p:cNvSpPr>
            <a:spLocks noGrp="1" noChangeArrowheads="1"/>
          </p:cNvSpPr>
          <p:nvPr>
            <p:ph type="ftr" sz="quarter" idx="10"/>
          </p:nvPr>
        </p:nvSpPr>
        <p:spPr/>
        <p:txBody>
          <a:bodyPr/>
          <a:lstStyle>
            <a:lvl1pPr>
              <a:defRPr/>
            </a:lvl1pPr>
          </a:lstStyle>
          <a:p>
            <a:pPr>
              <a:defRPr/>
            </a:pPr>
            <a:r>
              <a:rPr lang="en-US" altLang="en-US"/>
              <a:t>2014© National Crime Prevention Council www.ncpc.org</a:t>
            </a:r>
            <a:endParaRPr lang="en-US" altLang="en-US" dirty="0"/>
          </a:p>
        </p:txBody>
      </p:sp>
    </p:spTree>
    <p:extLst>
      <p:ext uri="{BB962C8B-B14F-4D97-AF65-F5344CB8AC3E}">
        <p14:creationId xmlns:p14="http://schemas.microsoft.com/office/powerpoint/2010/main" val="479566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a:extLst>
              <a:ext uri="{FF2B5EF4-FFF2-40B4-BE49-F238E27FC236}">
                <a16:creationId xmlns:a16="http://schemas.microsoft.com/office/drawing/2014/main" id="{4E02E9B9-1D60-4079-B0F4-DCB83F45CCD3}"/>
              </a:ext>
            </a:extLst>
          </p:cNvPr>
          <p:cNvSpPr>
            <a:spLocks noGrp="1" noChangeArrowheads="1"/>
          </p:cNvSpPr>
          <p:nvPr>
            <p:ph type="ftr" sz="quarter" idx="10"/>
          </p:nvPr>
        </p:nvSpPr>
        <p:spPr>
          <a:ln/>
        </p:spPr>
        <p:txBody>
          <a:bodyPr/>
          <a:lstStyle>
            <a:lvl1pPr>
              <a:defRPr/>
            </a:lvl1pPr>
          </a:lstStyle>
          <a:p>
            <a:pPr>
              <a:defRPr/>
            </a:pPr>
            <a:r>
              <a:rPr lang="en-US" altLang="en-US"/>
              <a:t>2014© National Crime Prevention Council www.ncpc.org</a:t>
            </a:r>
            <a:endParaRPr lang="en-US" altLang="en-US" dirty="0"/>
          </a:p>
        </p:txBody>
      </p:sp>
      <p:sp>
        <p:nvSpPr>
          <p:cNvPr id="5" name="Rectangle 13">
            <a:extLst>
              <a:ext uri="{FF2B5EF4-FFF2-40B4-BE49-F238E27FC236}">
                <a16:creationId xmlns:a16="http://schemas.microsoft.com/office/drawing/2014/main" id="{43EC9D12-87B3-4C00-89CC-ECA255022002}"/>
              </a:ext>
            </a:extLst>
          </p:cNvPr>
          <p:cNvSpPr>
            <a:spLocks noGrp="1" noChangeArrowheads="1"/>
          </p:cNvSpPr>
          <p:nvPr>
            <p:ph type="sldNum" sz="quarter" idx="11"/>
          </p:nvPr>
        </p:nvSpPr>
        <p:spPr>
          <a:ln/>
        </p:spPr>
        <p:txBody>
          <a:bodyPr/>
          <a:lstStyle>
            <a:lvl1pPr>
              <a:defRPr/>
            </a:lvl1pPr>
          </a:lstStyle>
          <a:p>
            <a:fld id="{2A4CE645-D20E-4B73-981D-E6CF06D5BDC4}" type="slidenum">
              <a:rPr lang="en-US" altLang="en-US"/>
              <a:pPr/>
              <a:t>‹#›</a:t>
            </a:fld>
            <a:endParaRPr lang="en-US" altLang="en-US"/>
          </a:p>
        </p:txBody>
      </p:sp>
    </p:spTree>
    <p:extLst>
      <p:ext uri="{BB962C8B-B14F-4D97-AF65-F5344CB8AC3E}">
        <p14:creationId xmlns:p14="http://schemas.microsoft.com/office/powerpoint/2010/main" val="1716077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a:extLst>
              <a:ext uri="{FF2B5EF4-FFF2-40B4-BE49-F238E27FC236}">
                <a16:creationId xmlns:a16="http://schemas.microsoft.com/office/drawing/2014/main" id="{18FC10D7-02C5-4FA3-A172-B9E432A9C1CA}"/>
              </a:ext>
            </a:extLst>
          </p:cNvPr>
          <p:cNvSpPr>
            <a:spLocks noGrp="1" noChangeArrowheads="1"/>
          </p:cNvSpPr>
          <p:nvPr>
            <p:ph type="ftr" sz="quarter" idx="10"/>
          </p:nvPr>
        </p:nvSpPr>
        <p:spPr>
          <a:ln/>
        </p:spPr>
        <p:txBody>
          <a:bodyPr/>
          <a:lstStyle>
            <a:lvl1pPr>
              <a:defRPr/>
            </a:lvl1pPr>
          </a:lstStyle>
          <a:p>
            <a:pPr>
              <a:defRPr/>
            </a:pPr>
            <a:r>
              <a:rPr lang="en-US" altLang="en-US"/>
              <a:t>2014© National Crime Prevention Council www.ncpc.org</a:t>
            </a:r>
            <a:endParaRPr lang="en-US" altLang="en-US" dirty="0"/>
          </a:p>
        </p:txBody>
      </p:sp>
      <p:sp>
        <p:nvSpPr>
          <p:cNvPr id="5" name="Rectangle 13">
            <a:extLst>
              <a:ext uri="{FF2B5EF4-FFF2-40B4-BE49-F238E27FC236}">
                <a16:creationId xmlns:a16="http://schemas.microsoft.com/office/drawing/2014/main" id="{5EEA963A-E6FC-4C13-8BF3-4CA04AE51F70}"/>
              </a:ext>
            </a:extLst>
          </p:cNvPr>
          <p:cNvSpPr>
            <a:spLocks noGrp="1" noChangeArrowheads="1"/>
          </p:cNvSpPr>
          <p:nvPr>
            <p:ph type="sldNum" sz="quarter" idx="11"/>
          </p:nvPr>
        </p:nvSpPr>
        <p:spPr>
          <a:ln/>
        </p:spPr>
        <p:txBody>
          <a:bodyPr/>
          <a:lstStyle>
            <a:lvl1pPr>
              <a:defRPr/>
            </a:lvl1pPr>
          </a:lstStyle>
          <a:p>
            <a:fld id="{E4A2D3CF-98B8-489C-B825-45394C834BFD}" type="slidenum">
              <a:rPr lang="en-US" altLang="en-US"/>
              <a:pPr/>
              <a:t>‹#›</a:t>
            </a:fld>
            <a:endParaRPr lang="en-US" altLang="en-US"/>
          </a:p>
        </p:txBody>
      </p:sp>
    </p:spTree>
    <p:extLst>
      <p:ext uri="{BB962C8B-B14F-4D97-AF65-F5344CB8AC3E}">
        <p14:creationId xmlns:p14="http://schemas.microsoft.com/office/powerpoint/2010/main" val="1941716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a:extLst>
              <a:ext uri="{FF2B5EF4-FFF2-40B4-BE49-F238E27FC236}">
                <a16:creationId xmlns:a16="http://schemas.microsoft.com/office/drawing/2014/main" id="{B0F8FCDB-7845-49AF-A181-5EFC489027F7}"/>
              </a:ext>
            </a:extLst>
          </p:cNvPr>
          <p:cNvSpPr>
            <a:spLocks noGrp="1" noChangeArrowheads="1"/>
          </p:cNvSpPr>
          <p:nvPr>
            <p:ph type="ftr" sz="quarter" idx="10"/>
          </p:nvPr>
        </p:nvSpPr>
        <p:spPr>
          <a:xfrm>
            <a:off x="3124200" y="6248400"/>
            <a:ext cx="3200400" cy="457200"/>
          </a:xfrm>
        </p:spPr>
        <p:txBody>
          <a:bodyPr/>
          <a:lstStyle>
            <a:lvl1pPr>
              <a:defRPr/>
            </a:lvl1pPr>
          </a:lstStyle>
          <a:p>
            <a:pPr>
              <a:defRPr/>
            </a:pPr>
            <a:r>
              <a:rPr lang="en-US" altLang="en-US"/>
              <a:t>2014© National Crime Prevention Council www.ncpc.org</a:t>
            </a:r>
            <a:endParaRPr lang="en-US" altLang="en-US" dirty="0"/>
          </a:p>
        </p:txBody>
      </p:sp>
      <p:sp>
        <p:nvSpPr>
          <p:cNvPr id="5" name="Rectangle 13">
            <a:extLst>
              <a:ext uri="{FF2B5EF4-FFF2-40B4-BE49-F238E27FC236}">
                <a16:creationId xmlns:a16="http://schemas.microsoft.com/office/drawing/2014/main" id="{E65B9998-0D59-4B94-808B-DC0FBDCDB19A}"/>
              </a:ext>
            </a:extLst>
          </p:cNvPr>
          <p:cNvSpPr>
            <a:spLocks noGrp="1" noChangeArrowheads="1"/>
          </p:cNvSpPr>
          <p:nvPr>
            <p:ph type="sldNum" sz="quarter" idx="11"/>
          </p:nvPr>
        </p:nvSpPr>
        <p:spPr/>
        <p:txBody>
          <a:bodyPr/>
          <a:lstStyle>
            <a:lvl1pPr>
              <a:defRPr/>
            </a:lvl1pPr>
          </a:lstStyle>
          <a:p>
            <a:fld id="{F6351702-0F6E-4B76-9E32-3B24BF0271D1}" type="slidenum">
              <a:rPr lang="en-US" altLang="en-US"/>
              <a:pPr/>
              <a:t>‹#›</a:t>
            </a:fld>
            <a:endParaRPr lang="en-US" altLang="en-US"/>
          </a:p>
        </p:txBody>
      </p:sp>
    </p:spTree>
    <p:extLst>
      <p:ext uri="{BB962C8B-B14F-4D97-AF65-F5344CB8AC3E}">
        <p14:creationId xmlns:p14="http://schemas.microsoft.com/office/powerpoint/2010/main" val="3030704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a:extLst>
              <a:ext uri="{FF2B5EF4-FFF2-40B4-BE49-F238E27FC236}">
                <a16:creationId xmlns:a16="http://schemas.microsoft.com/office/drawing/2014/main" id="{07975921-6086-4B25-9370-0113BA0E9159}"/>
              </a:ext>
            </a:extLst>
          </p:cNvPr>
          <p:cNvSpPr>
            <a:spLocks noGrp="1" noChangeArrowheads="1"/>
          </p:cNvSpPr>
          <p:nvPr>
            <p:ph type="ftr" sz="quarter" idx="10"/>
          </p:nvPr>
        </p:nvSpPr>
        <p:spPr>
          <a:ln/>
        </p:spPr>
        <p:txBody>
          <a:bodyPr/>
          <a:lstStyle>
            <a:lvl1pPr>
              <a:defRPr/>
            </a:lvl1pPr>
          </a:lstStyle>
          <a:p>
            <a:pPr>
              <a:defRPr/>
            </a:pPr>
            <a:r>
              <a:rPr lang="en-US" altLang="en-US"/>
              <a:t>2014© National Crime Prevention Council www.ncpc.org</a:t>
            </a:r>
            <a:endParaRPr lang="en-US" altLang="en-US" dirty="0"/>
          </a:p>
        </p:txBody>
      </p:sp>
      <p:sp>
        <p:nvSpPr>
          <p:cNvPr id="5" name="Rectangle 13">
            <a:extLst>
              <a:ext uri="{FF2B5EF4-FFF2-40B4-BE49-F238E27FC236}">
                <a16:creationId xmlns:a16="http://schemas.microsoft.com/office/drawing/2014/main" id="{93BDAB20-FD0C-4E62-B8EA-A8A4F6D99E88}"/>
              </a:ext>
            </a:extLst>
          </p:cNvPr>
          <p:cNvSpPr>
            <a:spLocks noGrp="1" noChangeArrowheads="1"/>
          </p:cNvSpPr>
          <p:nvPr>
            <p:ph type="sldNum" sz="quarter" idx="11"/>
          </p:nvPr>
        </p:nvSpPr>
        <p:spPr>
          <a:ln/>
        </p:spPr>
        <p:txBody>
          <a:bodyPr/>
          <a:lstStyle>
            <a:lvl1pPr>
              <a:defRPr/>
            </a:lvl1pPr>
          </a:lstStyle>
          <a:p>
            <a:fld id="{A90A0DCA-0A1D-476B-B7DC-AA3AE8D35A6A}" type="slidenum">
              <a:rPr lang="en-US" altLang="en-US"/>
              <a:pPr/>
              <a:t>‹#›</a:t>
            </a:fld>
            <a:endParaRPr lang="en-US" altLang="en-US"/>
          </a:p>
        </p:txBody>
      </p:sp>
    </p:spTree>
    <p:extLst>
      <p:ext uri="{BB962C8B-B14F-4D97-AF65-F5344CB8AC3E}">
        <p14:creationId xmlns:p14="http://schemas.microsoft.com/office/powerpoint/2010/main" val="180707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a:extLst>
              <a:ext uri="{FF2B5EF4-FFF2-40B4-BE49-F238E27FC236}">
                <a16:creationId xmlns:a16="http://schemas.microsoft.com/office/drawing/2014/main" id="{32F934C7-7FE9-409B-A83E-5C370C7ADF1B}"/>
              </a:ext>
            </a:extLst>
          </p:cNvPr>
          <p:cNvSpPr>
            <a:spLocks noGrp="1" noChangeArrowheads="1"/>
          </p:cNvSpPr>
          <p:nvPr>
            <p:ph type="ftr" sz="quarter" idx="10"/>
          </p:nvPr>
        </p:nvSpPr>
        <p:spPr>
          <a:ln/>
        </p:spPr>
        <p:txBody>
          <a:bodyPr/>
          <a:lstStyle>
            <a:lvl1pPr>
              <a:defRPr/>
            </a:lvl1pPr>
          </a:lstStyle>
          <a:p>
            <a:pPr>
              <a:defRPr/>
            </a:pPr>
            <a:r>
              <a:rPr lang="en-US" altLang="en-US"/>
              <a:t>2014© National Crime Prevention Council www.ncpc.org</a:t>
            </a:r>
            <a:endParaRPr lang="en-US" altLang="en-US" dirty="0"/>
          </a:p>
        </p:txBody>
      </p:sp>
      <p:sp>
        <p:nvSpPr>
          <p:cNvPr id="6" name="Rectangle 13">
            <a:extLst>
              <a:ext uri="{FF2B5EF4-FFF2-40B4-BE49-F238E27FC236}">
                <a16:creationId xmlns:a16="http://schemas.microsoft.com/office/drawing/2014/main" id="{45607468-47EE-40B7-AC60-9B45953DC45F}"/>
              </a:ext>
            </a:extLst>
          </p:cNvPr>
          <p:cNvSpPr>
            <a:spLocks noGrp="1" noChangeArrowheads="1"/>
          </p:cNvSpPr>
          <p:nvPr>
            <p:ph type="sldNum" sz="quarter" idx="11"/>
          </p:nvPr>
        </p:nvSpPr>
        <p:spPr>
          <a:ln/>
        </p:spPr>
        <p:txBody>
          <a:bodyPr/>
          <a:lstStyle>
            <a:lvl1pPr>
              <a:defRPr/>
            </a:lvl1pPr>
          </a:lstStyle>
          <a:p>
            <a:fld id="{12273F9D-224D-466B-9669-8DD6FD9B66B6}" type="slidenum">
              <a:rPr lang="en-US" altLang="en-US"/>
              <a:pPr/>
              <a:t>‹#›</a:t>
            </a:fld>
            <a:endParaRPr lang="en-US" altLang="en-US"/>
          </a:p>
        </p:txBody>
      </p:sp>
    </p:spTree>
    <p:extLst>
      <p:ext uri="{BB962C8B-B14F-4D97-AF65-F5344CB8AC3E}">
        <p14:creationId xmlns:p14="http://schemas.microsoft.com/office/powerpoint/2010/main" val="3553535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a:extLst>
              <a:ext uri="{FF2B5EF4-FFF2-40B4-BE49-F238E27FC236}">
                <a16:creationId xmlns:a16="http://schemas.microsoft.com/office/drawing/2014/main" id="{71D3DDE9-FB22-4C41-B36E-33C2C288D9D6}"/>
              </a:ext>
            </a:extLst>
          </p:cNvPr>
          <p:cNvSpPr>
            <a:spLocks noGrp="1" noChangeArrowheads="1"/>
          </p:cNvSpPr>
          <p:nvPr>
            <p:ph type="ftr" sz="quarter" idx="10"/>
          </p:nvPr>
        </p:nvSpPr>
        <p:spPr>
          <a:ln/>
        </p:spPr>
        <p:txBody>
          <a:bodyPr/>
          <a:lstStyle>
            <a:lvl1pPr>
              <a:defRPr/>
            </a:lvl1pPr>
          </a:lstStyle>
          <a:p>
            <a:pPr>
              <a:defRPr/>
            </a:pPr>
            <a:r>
              <a:rPr lang="en-US" altLang="en-US"/>
              <a:t>2014© National Crime Prevention Council www.ncpc.org</a:t>
            </a:r>
            <a:endParaRPr lang="en-US" altLang="en-US" dirty="0"/>
          </a:p>
        </p:txBody>
      </p:sp>
      <p:sp>
        <p:nvSpPr>
          <p:cNvPr id="8" name="Rectangle 13">
            <a:extLst>
              <a:ext uri="{FF2B5EF4-FFF2-40B4-BE49-F238E27FC236}">
                <a16:creationId xmlns:a16="http://schemas.microsoft.com/office/drawing/2014/main" id="{D8BD802C-431F-458A-8A24-E30115078F32}"/>
              </a:ext>
            </a:extLst>
          </p:cNvPr>
          <p:cNvSpPr>
            <a:spLocks noGrp="1" noChangeArrowheads="1"/>
          </p:cNvSpPr>
          <p:nvPr>
            <p:ph type="sldNum" sz="quarter" idx="11"/>
          </p:nvPr>
        </p:nvSpPr>
        <p:spPr>
          <a:ln/>
        </p:spPr>
        <p:txBody>
          <a:bodyPr/>
          <a:lstStyle>
            <a:lvl1pPr>
              <a:defRPr/>
            </a:lvl1pPr>
          </a:lstStyle>
          <a:p>
            <a:fld id="{2073047E-72DB-4C76-9F31-7884934C35A1}" type="slidenum">
              <a:rPr lang="en-US" altLang="en-US"/>
              <a:pPr/>
              <a:t>‹#›</a:t>
            </a:fld>
            <a:endParaRPr lang="en-US" altLang="en-US"/>
          </a:p>
        </p:txBody>
      </p:sp>
    </p:spTree>
    <p:extLst>
      <p:ext uri="{BB962C8B-B14F-4D97-AF65-F5344CB8AC3E}">
        <p14:creationId xmlns:p14="http://schemas.microsoft.com/office/powerpoint/2010/main" val="840163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2">
            <a:extLst>
              <a:ext uri="{FF2B5EF4-FFF2-40B4-BE49-F238E27FC236}">
                <a16:creationId xmlns:a16="http://schemas.microsoft.com/office/drawing/2014/main" id="{A320942E-4312-4D80-956C-DBA23363090B}"/>
              </a:ext>
            </a:extLst>
          </p:cNvPr>
          <p:cNvSpPr>
            <a:spLocks noGrp="1" noChangeArrowheads="1"/>
          </p:cNvSpPr>
          <p:nvPr>
            <p:ph type="ftr" sz="quarter" idx="10"/>
          </p:nvPr>
        </p:nvSpPr>
        <p:spPr>
          <a:ln/>
        </p:spPr>
        <p:txBody>
          <a:bodyPr/>
          <a:lstStyle>
            <a:lvl1pPr>
              <a:defRPr/>
            </a:lvl1pPr>
          </a:lstStyle>
          <a:p>
            <a:pPr>
              <a:defRPr/>
            </a:pPr>
            <a:r>
              <a:rPr lang="en-US" altLang="en-US"/>
              <a:t>2014© National Crime Prevention Council www.ncpc.org</a:t>
            </a:r>
            <a:endParaRPr lang="en-US" altLang="en-US" dirty="0"/>
          </a:p>
        </p:txBody>
      </p:sp>
      <p:sp>
        <p:nvSpPr>
          <p:cNvPr id="4" name="Rectangle 13">
            <a:extLst>
              <a:ext uri="{FF2B5EF4-FFF2-40B4-BE49-F238E27FC236}">
                <a16:creationId xmlns:a16="http://schemas.microsoft.com/office/drawing/2014/main" id="{56D23621-66C1-4CFF-9871-C503A8530DC9}"/>
              </a:ext>
            </a:extLst>
          </p:cNvPr>
          <p:cNvSpPr>
            <a:spLocks noGrp="1" noChangeArrowheads="1"/>
          </p:cNvSpPr>
          <p:nvPr>
            <p:ph type="sldNum" sz="quarter" idx="11"/>
          </p:nvPr>
        </p:nvSpPr>
        <p:spPr>
          <a:ln/>
        </p:spPr>
        <p:txBody>
          <a:bodyPr/>
          <a:lstStyle>
            <a:lvl1pPr>
              <a:defRPr/>
            </a:lvl1pPr>
          </a:lstStyle>
          <a:p>
            <a:fld id="{484E453D-F787-4694-B145-1634721886DA}" type="slidenum">
              <a:rPr lang="en-US" altLang="en-US"/>
              <a:pPr/>
              <a:t>‹#›</a:t>
            </a:fld>
            <a:endParaRPr lang="en-US" altLang="en-US"/>
          </a:p>
        </p:txBody>
      </p:sp>
    </p:spTree>
    <p:extLst>
      <p:ext uri="{BB962C8B-B14F-4D97-AF65-F5344CB8AC3E}">
        <p14:creationId xmlns:p14="http://schemas.microsoft.com/office/powerpoint/2010/main" val="3869937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a:extLst>
              <a:ext uri="{FF2B5EF4-FFF2-40B4-BE49-F238E27FC236}">
                <a16:creationId xmlns:a16="http://schemas.microsoft.com/office/drawing/2014/main" id="{B58DDBC6-F5D2-46ED-85DF-68C237131DB6}"/>
              </a:ext>
            </a:extLst>
          </p:cNvPr>
          <p:cNvSpPr>
            <a:spLocks noGrp="1" noChangeArrowheads="1"/>
          </p:cNvSpPr>
          <p:nvPr>
            <p:ph type="ftr" sz="quarter" idx="10"/>
          </p:nvPr>
        </p:nvSpPr>
        <p:spPr>
          <a:ln/>
        </p:spPr>
        <p:txBody>
          <a:bodyPr/>
          <a:lstStyle>
            <a:lvl1pPr>
              <a:defRPr/>
            </a:lvl1pPr>
          </a:lstStyle>
          <a:p>
            <a:pPr>
              <a:defRPr/>
            </a:pPr>
            <a:r>
              <a:rPr lang="en-US" altLang="en-US"/>
              <a:t>2014© National Crime Prevention Council www.ncpc.org</a:t>
            </a:r>
            <a:endParaRPr lang="en-US" altLang="en-US" dirty="0"/>
          </a:p>
        </p:txBody>
      </p:sp>
      <p:sp>
        <p:nvSpPr>
          <p:cNvPr id="3" name="Rectangle 13">
            <a:extLst>
              <a:ext uri="{FF2B5EF4-FFF2-40B4-BE49-F238E27FC236}">
                <a16:creationId xmlns:a16="http://schemas.microsoft.com/office/drawing/2014/main" id="{31414EB5-583A-4DCA-B81E-91C79E235D60}"/>
              </a:ext>
            </a:extLst>
          </p:cNvPr>
          <p:cNvSpPr>
            <a:spLocks noGrp="1" noChangeArrowheads="1"/>
          </p:cNvSpPr>
          <p:nvPr>
            <p:ph type="sldNum" sz="quarter" idx="11"/>
          </p:nvPr>
        </p:nvSpPr>
        <p:spPr>
          <a:ln/>
        </p:spPr>
        <p:txBody>
          <a:bodyPr/>
          <a:lstStyle>
            <a:lvl1pPr>
              <a:defRPr/>
            </a:lvl1pPr>
          </a:lstStyle>
          <a:p>
            <a:fld id="{80D4B8AA-0367-44AE-AE6C-16AF963DD9C8}" type="slidenum">
              <a:rPr lang="en-US" altLang="en-US"/>
              <a:pPr/>
              <a:t>‹#›</a:t>
            </a:fld>
            <a:endParaRPr lang="en-US" altLang="en-US"/>
          </a:p>
        </p:txBody>
      </p:sp>
    </p:spTree>
    <p:extLst>
      <p:ext uri="{BB962C8B-B14F-4D97-AF65-F5344CB8AC3E}">
        <p14:creationId xmlns:p14="http://schemas.microsoft.com/office/powerpoint/2010/main" val="397032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a:extLst>
              <a:ext uri="{FF2B5EF4-FFF2-40B4-BE49-F238E27FC236}">
                <a16:creationId xmlns:a16="http://schemas.microsoft.com/office/drawing/2014/main" id="{47EE546D-4A57-4379-B7C1-41B1F0382A21}"/>
              </a:ext>
            </a:extLst>
          </p:cNvPr>
          <p:cNvSpPr>
            <a:spLocks noGrp="1" noChangeArrowheads="1"/>
          </p:cNvSpPr>
          <p:nvPr>
            <p:ph type="ftr" sz="quarter" idx="10"/>
          </p:nvPr>
        </p:nvSpPr>
        <p:spPr>
          <a:ln/>
        </p:spPr>
        <p:txBody>
          <a:bodyPr/>
          <a:lstStyle>
            <a:lvl1pPr>
              <a:defRPr/>
            </a:lvl1pPr>
          </a:lstStyle>
          <a:p>
            <a:pPr>
              <a:defRPr/>
            </a:pPr>
            <a:r>
              <a:rPr lang="en-US" altLang="en-US"/>
              <a:t>2014© National Crime Prevention Council www.ncpc.org</a:t>
            </a:r>
            <a:endParaRPr lang="en-US" altLang="en-US" dirty="0"/>
          </a:p>
        </p:txBody>
      </p:sp>
      <p:sp>
        <p:nvSpPr>
          <p:cNvPr id="6" name="Rectangle 13">
            <a:extLst>
              <a:ext uri="{FF2B5EF4-FFF2-40B4-BE49-F238E27FC236}">
                <a16:creationId xmlns:a16="http://schemas.microsoft.com/office/drawing/2014/main" id="{50DAC5AE-2B14-4255-A4DF-358410256A83}"/>
              </a:ext>
            </a:extLst>
          </p:cNvPr>
          <p:cNvSpPr>
            <a:spLocks noGrp="1" noChangeArrowheads="1"/>
          </p:cNvSpPr>
          <p:nvPr>
            <p:ph type="sldNum" sz="quarter" idx="11"/>
          </p:nvPr>
        </p:nvSpPr>
        <p:spPr>
          <a:ln/>
        </p:spPr>
        <p:txBody>
          <a:bodyPr/>
          <a:lstStyle>
            <a:lvl1pPr>
              <a:defRPr/>
            </a:lvl1pPr>
          </a:lstStyle>
          <a:p>
            <a:fld id="{6C432343-69E1-4416-A737-9E25181A8CE2}" type="slidenum">
              <a:rPr lang="en-US" altLang="en-US"/>
              <a:pPr/>
              <a:t>‹#›</a:t>
            </a:fld>
            <a:endParaRPr lang="en-US" altLang="en-US"/>
          </a:p>
        </p:txBody>
      </p:sp>
    </p:spTree>
    <p:extLst>
      <p:ext uri="{BB962C8B-B14F-4D97-AF65-F5344CB8AC3E}">
        <p14:creationId xmlns:p14="http://schemas.microsoft.com/office/powerpoint/2010/main" val="2765996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a:extLst>
              <a:ext uri="{FF2B5EF4-FFF2-40B4-BE49-F238E27FC236}">
                <a16:creationId xmlns:a16="http://schemas.microsoft.com/office/drawing/2014/main" id="{F190EBDB-8823-4C3A-A457-71D042EB22BF}"/>
              </a:ext>
            </a:extLst>
          </p:cNvPr>
          <p:cNvSpPr>
            <a:spLocks noGrp="1" noChangeArrowheads="1"/>
          </p:cNvSpPr>
          <p:nvPr>
            <p:ph type="ftr" sz="quarter" idx="10"/>
          </p:nvPr>
        </p:nvSpPr>
        <p:spPr>
          <a:ln/>
        </p:spPr>
        <p:txBody>
          <a:bodyPr/>
          <a:lstStyle>
            <a:lvl1pPr>
              <a:defRPr/>
            </a:lvl1pPr>
          </a:lstStyle>
          <a:p>
            <a:pPr>
              <a:defRPr/>
            </a:pPr>
            <a:r>
              <a:rPr lang="en-US" altLang="en-US"/>
              <a:t>2014© National Crime Prevention Council www.ncpc.org</a:t>
            </a:r>
            <a:endParaRPr lang="en-US" altLang="en-US" dirty="0"/>
          </a:p>
        </p:txBody>
      </p:sp>
      <p:sp>
        <p:nvSpPr>
          <p:cNvPr id="6" name="Rectangle 13">
            <a:extLst>
              <a:ext uri="{FF2B5EF4-FFF2-40B4-BE49-F238E27FC236}">
                <a16:creationId xmlns:a16="http://schemas.microsoft.com/office/drawing/2014/main" id="{24BA1A88-9679-453A-B815-EC64DCA708F9}"/>
              </a:ext>
            </a:extLst>
          </p:cNvPr>
          <p:cNvSpPr>
            <a:spLocks noGrp="1" noChangeArrowheads="1"/>
          </p:cNvSpPr>
          <p:nvPr>
            <p:ph type="sldNum" sz="quarter" idx="11"/>
          </p:nvPr>
        </p:nvSpPr>
        <p:spPr>
          <a:ln/>
        </p:spPr>
        <p:txBody>
          <a:bodyPr/>
          <a:lstStyle>
            <a:lvl1pPr>
              <a:defRPr/>
            </a:lvl1pPr>
          </a:lstStyle>
          <a:p>
            <a:fld id="{835E6A2F-0298-4EF9-B298-A5E4A242B3F6}" type="slidenum">
              <a:rPr lang="en-US" altLang="en-US"/>
              <a:pPr/>
              <a:t>‹#›</a:t>
            </a:fld>
            <a:endParaRPr lang="en-US" altLang="en-US"/>
          </a:p>
        </p:txBody>
      </p:sp>
    </p:spTree>
    <p:extLst>
      <p:ext uri="{BB962C8B-B14F-4D97-AF65-F5344CB8AC3E}">
        <p14:creationId xmlns:p14="http://schemas.microsoft.com/office/powerpoint/2010/main" val="1374679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39C5E9EF-A7FD-4064-B5F5-5DA711530CAA}"/>
              </a:ext>
            </a:extLst>
          </p:cNvPr>
          <p:cNvGrpSpPr>
            <a:grpSpLocks/>
          </p:cNvGrpSpPr>
          <p:nvPr/>
        </p:nvGrpSpPr>
        <p:grpSpPr bwMode="auto">
          <a:xfrm>
            <a:off x="0" y="0"/>
            <a:ext cx="7242175" cy="1981200"/>
            <a:chOff x="0" y="0"/>
            <a:chExt cx="4562" cy="1248"/>
          </a:xfrm>
        </p:grpSpPr>
        <p:sp>
          <p:nvSpPr>
            <p:cNvPr id="121859" name="Freeform 3">
              <a:extLst>
                <a:ext uri="{FF2B5EF4-FFF2-40B4-BE49-F238E27FC236}">
                  <a16:creationId xmlns:a16="http://schemas.microsoft.com/office/drawing/2014/main" id="{3F5AA888-235D-4977-9533-D9431EEECD49}"/>
                </a:ext>
              </a:extLst>
            </p:cNvPr>
            <p:cNvSpPr>
              <a:spLocks/>
            </p:cNvSpPr>
            <p:nvPr/>
          </p:nvSpPr>
          <p:spPr bwMode="hidden">
            <a:xfrm>
              <a:off x="0" y="583"/>
              <a:ext cx="4487" cy="665"/>
            </a:xfrm>
            <a:custGeom>
              <a:avLst/>
              <a:gdLst>
                <a:gd name="T0" fmla="*/ 4800 w 4806"/>
                <a:gd name="T1" fmla="*/ 299 h 665"/>
                <a:gd name="T2" fmla="*/ 0 w 4806"/>
                <a:gd name="T3" fmla="*/ 665 h 665"/>
                <a:gd name="T4" fmla="*/ 0 w 4806"/>
                <a:gd name="T5" fmla="*/ 0 h 665"/>
                <a:gd name="T6" fmla="*/ 4806 w 4806"/>
                <a:gd name="T7" fmla="*/ 1 h 665"/>
                <a:gd name="T8" fmla="*/ 4800 w 4806"/>
                <a:gd name="T9" fmla="*/ 153 h 665"/>
                <a:gd name="T10" fmla="*/ 4800 w 4806"/>
                <a:gd name="T11" fmla="*/ 299 h 665"/>
              </a:gdLst>
              <a:ahLst/>
              <a:cxnLst>
                <a:cxn ang="0">
                  <a:pos x="T0" y="T1"/>
                </a:cxn>
                <a:cxn ang="0">
                  <a:pos x="T2" y="T3"/>
                </a:cxn>
                <a:cxn ang="0">
                  <a:pos x="T4" y="T5"/>
                </a:cxn>
                <a:cxn ang="0">
                  <a:pos x="T6" y="T7"/>
                </a:cxn>
                <a:cxn ang="0">
                  <a:pos x="T8" y="T9"/>
                </a:cxn>
                <a:cxn ang="0">
                  <a:pos x="T10" y="T11"/>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pPr>
                <a:defRPr/>
              </a:pPr>
              <a:endParaRPr lang="en-US">
                <a:latin typeface="Tahoma" charset="0"/>
              </a:endParaRPr>
            </a:p>
          </p:txBody>
        </p:sp>
        <p:sp>
          <p:nvSpPr>
            <p:cNvPr id="1033" name="Freeform 4">
              <a:extLst>
                <a:ext uri="{FF2B5EF4-FFF2-40B4-BE49-F238E27FC236}">
                  <a16:creationId xmlns:a16="http://schemas.microsoft.com/office/drawing/2014/main" id="{BC86E4F5-962D-4CCD-8A9D-D5350FF3CEB4}"/>
                </a:ext>
              </a:extLst>
            </p:cNvPr>
            <p:cNvSpPr>
              <a:spLocks/>
            </p:cNvSpPr>
            <p:nvPr/>
          </p:nvSpPr>
          <p:spPr bwMode="hidden">
            <a:xfrm>
              <a:off x="0" y="0"/>
              <a:ext cx="4562" cy="1199"/>
            </a:xfrm>
            <a:custGeom>
              <a:avLst/>
              <a:gdLst>
                <a:gd name="T0" fmla="*/ 4560 w 4562"/>
                <a:gd name="T1" fmla="*/ 932 h 1199"/>
                <a:gd name="T2" fmla="*/ 0 w 4562"/>
                <a:gd name="T3" fmla="*/ 1199 h 1199"/>
                <a:gd name="T4" fmla="*/ 0 w 4562"/>
                <a:gd name="T5" fmla="*/ 0 h 1199"/>
                <a:gd name="T6" fmla="*/ 4562 w 4562"/>
                <a:gd name="T7" fmla="*/ 0 h 1199"/>
                <a:gd name="T8" fmla="*/ 4560 w 4562"/>
                <a:gd name="T9" fmla="*/ 932 h 1199"/>
                <a:gd name="T10" fmla="*/ 4560 w 4562"/>
                <a:gd name="T11" fmla="*/ 932 h 11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562" h="1199">
                  <a:moveTo>
                    <a:pt x="4560" y="932"/>
                  </a:moveTo>
                  <a:lnTo>
                    <a:pt x="0" y="1199"/>
                  </a:lnTo>
                  <a:lnTo>
                    <a:pt x="0" y="0"/>
                  </a:lnTo>
                  <a:lnTo>
                    <a:pt x="4562" y="0"/>
                  </a:lnTo>
                  <a:lnTo>
                    <a:pt x="4560" y="932"/>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endParaRPr lang="en-US"/>
            </a:p>
          </p:txBody>
        </p:sp>
      </p:grpSp>
      <p:sp>
        <p:nvSpPr>
          <p:cNvPr id="121861" name="Rectangle 5">
            <a:extLst>
              <a:ext uri="{FF2B5EF4-FFF2-40B4-BE49-F238E27FC236}">
                <a16:creationId xmlns:a16="http://schemas.microsoft.com/office/drawing/2014/main" id="{3F3A25CF-4A6F-45F7-B909-749539A0101D}"/>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21862" name="Rectangle 6">
            <a:extLst>
              <a:ext uri="{FF2B5EF4-FFF2-40B4-BE49-F238E27FC236}">
                <a16:creationId xmlns:a16="http://schemas.microsoft.com/office/drawing/2014/main" id="{EF2BCED0-EAAF-41F3-83ED-0AD49C01A7B3}"/>
              </a:ext>
            </a:extLst>
          </p:cNvPr>
          <p:cNvSpPr>
            <a:spLocks noGrp="1" noChangeArrowheads="1"/>
          </p:cNvSpPr>
          <p:nvPr>
            <p:ph type="body" idx="1"/>
          </p:nvPr>
        </p:nvSpPr>
        <p:spPr bwMode="auto">
          <a:xfrm>
            <a:off x="457200" y="1600200"/>
            <a:ext cx="8229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21868" name="Rectangle 12">
            <a:extLst>
              <a:ext uri="{FF2B5EF4-FFF2-40B4-BE49-F238E27FC236}">
                <a16:creationId xmlns:a16="http://schemas.microsoft.com/office/drawing/2014/main" id="{186C8BB7-5DC3-43D8-8C8F-CE7115B3D53A}"/>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mn-lt"/>
              </a:defRPr>
            </a:lvl1pPr>
          </a:lstStyle>
          <a:p>
            <a:pPr>
              <a:defRPr/>
            </a:pPr>
            <a:r>
              <a:rPr lang="en-US" altLang="en-US"/>
              <a:t>2014© National Crime Prevention Council www.ncpc.org</a:t>
            </a:r>
            <a:endParaRPr lang="en-US" altLang="en-US" dirty="0"/>
          </a:p>
        </p:txBody>
      </p:sp>
      <p:sp>
        <p:nvSpPr>
          <p:cNvPr id="121869" name="Rectangle 13">
            <a:extLst>
              <a:ext uri="{FF2B5EF4-FFF2-40B4-BE49-F238E27FC236}">
                <a16:creationId xmlns:a16="http://schemas.microsoft.com/office/drawing/2014/main" id="{013824A8-E0FE-440A-A65F-54FA2435EDD5}"/>
              </a:ext>
            </a:extLst>
          </p:cNvPr>
          <p:cNvSpPr>
            <a:spLocks noGrp="1" noChangeArrowheads="1"/>
          </p:cNvSpPr>
          <p:nvPr>
            <p:ph type="sldNum" sz="quarter" idx="4"/>
          </p:nvPr>
        </p:nvSpPr>
        <p:spPr bwMode="auto">
          <a:xfrm>
            <a:off x="3048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Times New Roman" panose="02020603050405020304" pitchFamily="18" charset="0"/>
              </a:defRPr>
            </a:lvl1pPr>
          </a:lstStyle>
          <a:p>
            <a:fld id="{D4145F56-698B-4E85-81DC-D4E04113BA78}" type="slidenum">
              <a:rPr lang="en-US" altLang="en-US"/>
              <a:pPr/>
              <a:t>‹#›</a:t>
            </a:fld>
            <a:endParaRPr lang="en-US" altLang="en-US"/>
          </a:p>
        </p:txBody>
      </p:sp>
      <p:pic>
        <p:nvPicPr>
          <p:cNvPr id="1031" name="Picture 16" descr="NCPC_logo">
            <a:extLst>
              <a:ext uri="{FF2B5EF4-FFF2-40B4-BE49-F238E27FC236}">
                <a16:creationId xmlns:a16="http://schemas.microsoft.com/office/drawing/2014/main" id="{0D1E4F46-0D75-4BCF-A5CC-58AA9F2696A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178800" y="5562600"/>
            <a:ext cx="7667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760" r:id="rId1"/>
    <p:sldLayoutId id="2147483761"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hf hdr="0" dt="0"/>
  <p:txStyles>
    <p:titleStyle>
      <a:lvl1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0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16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16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16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16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file:///D:\Contents.pdf"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file:///D:\Contents.pdf" TargetMode="External"/></Relationships>
</file>

<file path=ppt/slides/_rels/slide47.xml.rels><?xml version="1.0" encoding="UTF-8" standalone="yes"?>
<Relationships xmlns="http://schemas.openxmlformats.org/package/2006/relationships"><Relationship Id="rId3" Type="http://schemas.openxmlformats.org/officeDocument/2006/relationships/hyperlink" Target="http://www.ncpc.org/" TargetMode="External"/><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hyperlink" Target="http://www.celebratesafecommunities.org/" TargetMode="Externa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www.ncpc.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www.ncpc.org/"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www.celebratesafecommunities.org/" TargetMode="Externa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ncpc.thecsiacademy.com/"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www.nnw.org/" TargetMode="External"/><Relationship Id="rId2" Type="http://schemas.openxmlformats.org/officeDocument/2006/relationships/hyperlink" Target="http://www.sheriffs.org/" TargetMode="External"/><Relationship Id="rId1" Type="http://schemas.openxmlformats.org/officeDocument/2006/relationships/slideLayout" Target="../slideLayouts/slideLayout2.xml"/><Relationship Id="rId4" Type="http://schemas.openxmlformats.org/officeDocument/2006/relationships/hyperlink" Target="file:///D:\Contents.pdf" TargetMode="External"/></Relationships>
</file>

<file path=ppt/slides/_rels/slide55.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www.bjatraining.org/" TargetMode="External"/><Relationship Id="rId2" Type="http://schemas.openxmlformats.org/officeDocument/2006/relationships/hyperlink" Target="http://www.bja.gov/"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www.ncjrs.gov/" TargetMode="External"/><Relationship Id="rId2" Type="http://schemas.openxmlformats.org/officeDocument/2006/relationships/hyperlink" Target="http://www.crimesolutions.gov/"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www.nationalservice.gov/" TargetMode="External"/><Relationship Id="rId2" Type="http://schemas.openxmlformats.org/officeDocument/2006/relationships/hyperlink" Target="http://www.ncjrs.gov/" TargetMode="External"/><Relationship Id="rId1" Type="http://schemas.openxmlformats.org/officeDocument/2006/relationships/slideLayout" Target="../slideLayouts/slideLayout2.xml"/><Relationship Id="rId5" Type="http://schemas.openxmlformats.org/officeDocument/2006/relationships/hyperlink" Target="http://www.peacecorps.gov/" TargetMode="External"/><Relationship Id="rId4" Type="http://schemas.openxmlformats.org/officeDocument/2006/relationships/hyperlink" Target="http://www.volunteeringinamerica.gov/" TargetMode="External"/></Relationships>
</file>

<file path=ppt/slides/_rels/slide59.xml.rels><?xml version="1.0" encoding="UTF-8" standalone="yes"?>
<Relationships xmlns="http://schemas.openxmlformats.org/package/2006/relationships"><Relationship Id="rId3" Type="http://schemas.openxmlformats.org/officeDocument/2006/relationships/hyperlink" Target="http://www.policevolunteers.org/" TargetMode="External"/><Relationship Id="rId2" Type="http://schemas.openxmlformats.org/officeDocument/2006/relationships/hyperlink" Target="http://www.citizencorps.gov/"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www.ncpc.org/"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file:///D:\Contents.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usaonwatch.org/" TargetMode="External"/><Relationship Id="rId2" Type="http://schemas.openxmlformats.org/officeDocument/2006/relationships/hyperlink" Target="http://www.nnw.org/"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hyperlink" Target="file:///D:\Contents.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06B4EA6-9538-4C27-BF08-F8DA163BF6E2}"/>
              </a:ext>
            </a:extLst>
          </p:cNvPr>
          <p:cNvSpPr>
            <a:spLocks noGrp="1" noChangeArrowheads="1"/>
          </p:cNvSpPr>
          <p:nvPr>
            <p:ph type="ctrTitle"/>
          </p:nvPr>
        </p:nvSpPr>
        <p:spPr>
          <a:xfrm>
            <a:off x="762000" y="1600200"/>
            <a:ext cx="7772400" cy="1295400"/>
          </a:xfrm>
        </p:spPr>
        <p:txBody>
          <a:bodyPr/>
          <a:lstStyle/>
          <a:p>
            <a:pPr eaLnBrk="1" hangingPunct="1">
              <a:defRPr/>
            </a:pPr>
            <a:r>
              <a:rPr lang="en-US" altLang="en-US" sz="4400"/>
              <a:t>Neighborhood Watch </a:t>
            </a:r>
            <a:br>
              <a:rPr lang="en-US" altLang="en-US" sz="4400"/>
            </a:br>
            <a:r>
              <a:rPr lang="en-US" altLang="en-US" sz="4400"/>
              <a:t>Part 1</a:t>
            </a:r>
          </a:p>
        </p:txBody>
      </p:sp>
      <p:sp>
        <p:nvSpPr>
          <p:cNvPr id="2052" name="Rectangle 4">
            <a:extLst>
              <a:ext uri="{FF2B5EF4-FFF2-40B4-BE49-F238E27FC236}">
                <a16:creationId xmlns:a16="http://schemas.microsoft.com/office/drawing/2014/main" id="{CE67DB27-B1F8-4AE2-B9AD-1E57811D0868}"/>
              </a:ext>
            </a:extLst>
          </p:cNvPr>
          <p:cNvSpPr>
            <a:spLocks noChangeArrowheads="1"/>
          </p:cNvSpPr>
          <p:nvPr/>
        </p:nvSpPr>
        <p:spPr bwMode="auto">
          <a:xfrm>
            <a:off x="685800" y="3352800"/>
            <a:ext cx="7772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lstStyle>
            <a:lvl1pPr algn="ctr">
              <a:defRPr sz="4000">
                <a:solidFill>
                  <a:schemeClr val="tx2"/>
                </a:solidFill>
                <a:effectLst>
                  <a:outerShdw blurRad="38100" dist="38100" dir="2700000" algn="tl">
                    <a:srgbClr val="000000"/>
                  </a:outerShdw>
                </a:effectLst>
                <a:latin typeface="Arial" charset="0"/>
              </a:defRPr>
            </a:lvl1pPr>
            <a:lvl2pPr algn="ctr">
              <a:defRPr sz="4000">
                <a:solidFill>
                  <a:schemeClr val="tx2"/>
                </a:solidFill>
                <a:effectLst>
                  <a:outerShdw blurRad="38100" dist="38100" dir="2700000" algn="tl">
                    <a:srgbClr val="000000"/>
                  </a:outerShdw>
                </a:effectLst>
                <a:latin typeface="Arial" charset="0"/>
              </a:defRPr>
            </a:lvl2pPr>
            <a:lvl3pPr algn="ctr">
              <a:defRPr sz="4000">
                <a:solidFill>
                  <a:schemeClr val="tx2"/>
                </a:solidFill>
                <a:effectLst>
                  <a:outerShdw blurRad="38100" dist="38100" dir="2700000" algn="tl">
                    <a:srgbClr val="000000"/>
                  </a:outerShdw>
                </a:effectLst>
                <a:latin typeface="Arial" charset="0"/>
              </a:defRPr>
            </a:lvl3pPr>
            <a:lvl4pPr algn="ctr">
              <a:defRPr sz="4000">
                <a:solidFill>
                  <a:schemeClr val="tx2"/>
                </a:solidFill>
                <a:effectLst>
                  <a:outerShdw blurRad="38100" dist="38100" dir="2700000" algn="tl">
                    <a:srgbClr val="000000"/>
                  </a:outerShdw>
                </a:effectLst>
                <a:latin typeface="Arial" charset="0"/>
              </a:defRPr>
            </a:lvl4pPr>
            <a:lvl5pPr algn="ctr">
              <a:defRPr sz="4000">
                <a:solidFill>
                  <a:schemeClr val="tx2"/>
                </a:solidFill>
                <a:effectLst>
                  <a:outerShdw blurRad="38100" dist="38100" dir="2700000" algn="tl">
                    <a:srgbClr val="000000"/>
                  </a:outerShdw>
                </a:effectLst>
                <a:latin typeface="Arial" charset="0"/>
              </a:defRPr>
            </a:lvl5pPr>
            <a:lvl6pPr marL="457200" algn="ctr" fontAlgn="base">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fontAlgn="base">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fontAlgn="base">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fontAlgn="base">
              <a:spcBef>
                <a:spcPct val="0"/>
              </a:spcBef>
              <a:spcAft>
                <a:spcPct val="0"/>
              </a:spcAft>
              <a:defRPr sz="4000">
                <a:solidFill>
                  <a:schemeClr val="tx2"/>
                </a:solidFill>
                <a:effectLst>
                  <a:outerShdw blurRad="38100" dist="38100" dir="2700000" algn="tl">
                    <a:srgbClr val="000000"/>
                  </a:outerShdw>
                </a:effectLst>
                <a:latin typeface="Arial" charset="0"/>
              </a:defRPr>
            </a:lvl9pPr>
          </a:lstStyle>
          <a:p>
            <a:pPr eaLnBrk="1" hangingPunct="1">
              <a:defRPr/>
            </a:pPr>
            <a:r>
              <a:rPr lang="en-US" altLang="en-US" sz="2800" dirty="0"/>
              <a:t>National Crime Prevention Council</a:t>
            </a:r>
            <a:br>
              <a:rPr lang="en-US" altLang="en-US" sz="2800" dirty="0"/>
            </a:br>
            <a:r>
              <a:rPr lang="en-US" altLang="en-US" sz="2800" dirty="0"/>
              <a:t>2014-2015</a:t>
            </a:r>
          </a:p>
        </p:txBody>
      </p:sp>
      <p:sp>
        <p:nvSpPr>
          <p:cNvPr id="6148" name="AutoShape 5">
            <a:hlinkClick r:id="rId3" action="ppaction://hlinkfile" highlightClick="1"/>
            <a:extLst>
              <a:ext uri="{FF2B5EF4-FFF2-40B4-BE49-F238E27FC236}">
                <a16:creationId xmlns:a16="http://schemas.microsoft.com/office/drawing/2014/main" id="{412D9611-51A0-45A6-8568-0DE197D77CF9}"/>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Footer Placeholder 1">
            <a:extLst>
              <a:ext uri="{FF2B5EF4-FFF2-40B4-BE49-F238E27FC236}">
                <a16:creationId xmlns:a16="http://schemas.microsoft.com/office/drawing/2014/main" id="{8265F4E8-1F03-47B0-86B9-0B11E7C7B558}"/>
              </a:ext>
            </a:extLst>
          </p:cNvPr>
          <p:cNvSpPr>
            <a:spLocks noGrp="1"/>
          </p:cNvSpPr>
          <p:nvPr>
            <p:ph type="ftr" sz="quarter" idx="10"/>
          </p:nvPr>
        </p:nvSpPr>
        <p:spPr/>
        <p:txBody>
          <a:bodyPr/>
          <a:lstStyle/>
          <a:p>
            <a:pPr>
              <a:defRPr/>
            </a:pPr>
            <a:r>
              <a:rPr lang="en-US" altLang="en-US" dirty="0"/>
              <a:t>2014© National Crime Prevention Council www.ncpc.org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BD93E183-74E2-48E9-81CA-0C6888000CB4}"/>
              </a:ext>
            </a:extLst>
          </p:cNvPr>
          <p:cNvSpPr>
            <a:spLocks noGrp="1"/>
          </p:cNvSpPr>
          <p:nvPr>
            <p:ph type="ftr" sz="quarter" idx="10"/>
          </p:nvPr>
        </p:nvSpPr>
        <p:spPr/>
        <p:txBody>
          <a:bodyPr/>
          <a:lstStyle/>
          <a:p>
            <a:pPr>
              <a:defRPr/>
            </a:pPr>
            <a:r>
              <a:rPr lang="en-US" altLang="en-US"/>
              <a:t>2014© National Crime Prevention Council www.ncpc.org</a:t>
            </a:r>
          </a:p>
        </p:txBody>
      </p:sp>
      <p:sp>
        <p:nvSpPr>
          <p:cNvPr id="45058" name="Rectangle 2">
            <a:extLst>
              <a:ext uri="{FF2B5EF4-FFF2-40B4-BE49-F238E27FC236}">
                <a16:creationId xmlns:a16="http://schemas.microsoft.com/office/drawing/2014/main" id="{35AC3707-BC00-4529-8709-4626FCDD6B01}"/>
              </a:ext>
            </a:extLst>
          </p:cNvPr>
          <p:cNvSpPr>
            <a:spLocks noGrp="1" noChangeArrowheads="1"/>
          </p:cNvSpPr>
          <p:nvPr>
            <p:ph type="title"/>
          </p:nvPr>
        </p:nvSpPr>
        <p:spPr/>
        <p:txBody>
          <a:bodyPr/>
          <a:lstStyle/>
          <a:p>
            <a:pPr eaLnBrk="1" hangingPunct="1">
              <a:defRPr/>
            </a:pPr>
            <a:r>
              <a:rPr lang="en-US" altLang="en-US"/>
              <a:t>The Benefits of </a:t>
            </a:r>
            <a:br>
              <a:rPr lang="en-US" altLang="en-US"/>
            </a:br>
            <a:r>
              <a:rPr lang="en-US" altLang="en-US"/>
              <a:t>Neighborhood Watch</a:t>
            </a:r>
          </a:p>
        </p:txBody>
      </p:sp>
      <p:sp>
        <p:nvSpPr>
          <p:cNvPr id="45059" name="Rectangle 3">
            <a:extLst>
              <a:ext uri="{FF2B5EF4-FFF2-40B4-BE49-F238E27FC236}">
                <a16:creationId xmlns:a16="http://schemas.microsoft.com/office/drawing/2014/main" id="{486EB7B7-A144-4055-A95F-F771535EFA78}"/>
              </a:ext>
            </a:extLst>
          </p:cNvPr>
          <p:cNvSpPr>
            <a:spLocks noGrp="1" noChangeArrowheads="1"/>
          </p:cNvSpPr>
          <p:nvPr>
            <p:ph type="body" idx="1"/>
          </p:nvPr>
        </p:nvSpPr>
        <p:spPr>
          <a:xfrm>
            <a:off x="1219200" y="1295400"/>
            <a:ext cx="8229600" cy="4495800"/>
          </a:xfrm>
        </p:spPr>
        <p:txBody>
          <a:bodyPr/>
          <a:lstStyle/>
          <a:p>
            <a:pPr eaLnBrk="1" hangingPunct="1">
              <a:lnSpc>
                <a:spcPct val="90000"/>
              </a:lnSpc>
              <a:buFont typeface="Wingdings" panose="05000000000000000000" pitchFamily="2" charset="2"/>
              <a:buNone/>
              <a:defRPr/>
            </a:pPr>
            <a:endParaRPr lang="en-US" altLang="en-US"/>
          </a:p>
          <a:p>
            <a:pPr eaLnBrk="1" hangingPunct="1">
              <a:lnSpc>
                <a:spcPct val="90000"/>
              </a:lnSpc>
              <a:defRPr/>
            </a:pPr>
            <a:r>
              <a:rPr lang="en-US" altLang="en-US"/>
              <a:t>Unites the community and increases neighborhood cohesion </a:t>
            </a:r>
          </a:p>
          <a:p>
            <a:pPr eaLnBrk="1" hangingPunct="1">
              <a:lnSpc>
                <a:spcPct val="90000"/>
              </a:lnSpc>
              <a:defRPr/>
            </a:pPr>
            <a:r>
              <a:rPr lang="en-US" altLang="en-US"/>
              <a:t>Reduces fear of crime in the community </a:t>
            </a:r>
          </a:p>
          <a:p>
            <a:pPr eaLnBrk="1" hangingPunct="1">
              <a:lnSpc>
                <a:spcPct val="90000"/>
              </a:lnSpc>
              <a:defRPr/>
            </a:pPr>
            <a:r>
              <a:rPr lang="en-US" altLang="en-US"/>
              <a:t>Improves crime reporting by citizens</a:t>
            </a:r>
          </a:p>
          <a:p>
            <a:pPr eaLnBrk="1" hangingPunct="1">
              <a:lnSpc>
                <a:spcPct val="90000"/>
              </a:lnSpc>
              <a:defRPr/>
            </a:pPr>
            <a:r>
              <a:rPr lang="en-US" altLang="en-US"/>
              <a:t>Increases surveillance in the community </a:t>
            </a:r>
          </a:p>
          <a:p>
            <a:pPr eaLnBrk="1" hangingPunct="1">
              <a:lnSpc>
                <a:spcPct val="90000"/>
              </a:lnSpc>
              <a:defRPr/>
            </a:pPr>
            <a:r>
              <a:rPr lang="en-US" altLang="en-US"/>
              <a:t>Prevents and reduces crime </a:t>
            </a:r>
          </a:p>
          <a:p>
            <a:pPr eaLnBrk="1" hangingPunct="1">
              <a:lnSpc>
                <a:spcPct val="90000"/>
              </a:lnSpc>
              <a:defRPr/>
            </a:pPr>
            <a:r>
              <a:rPr lang="en-US" altLang="en-US"/>
              <a:t>Enhances homeland security </a:t>
            </a:r>
          </a:p>
          <a:p>
            <a:pPr eaLnBrk="1" hangingPunct="1">
              <a:lnSpc>
                <a:spcPct val="90000"/>
              </a:lnSpc>
              <a:buFont typeface="Wingdings" panose="05000000000000000000" pitchFamily="2" charset="2"/>
              <a:buNone/>
              <a:defRPr/>
            </a:pPr>
            <a:endParaRPr lang="en-US" altLang="en-US"/>
          </a:p>
        </p:txBody>
      </p:sp>
      <p:sp>
        <p:nvSpPr>
          <p:cNvPr id="19461" name="AutoShape 4">
            <a:hlinkClick r:id="rId3" action="ppaction://hlinkfile" highlightClick="1"/>
            <a:extLst>
              <a:ext uri="{FF2B5EF4-FFF2-40B4-BE49-F238E27FC236}">
                <a16:creationId xmlns:a16="http://schemas.microsoft.com/office/drawing/2014/main" id="{684D399A-3C30-44DA-A040-FC94F543B5D3}"/>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5E9F05A1-AEA6-4F21-AD87-1B738E14D821}"/>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1B5A8CC9-D366-4211-8E97-B883CB295301}" type="slidenum">
              <a:rPr lang="en-US" altLang="en-US" sz="1200"/>
              <a:pPr>
                <a:spcBef>
                  <a:spcPct val="0"/>
                </a:spcBef>
                <a:buClrTx/>
                <a:buSzTx/>
                <a:buFontTx/>
                <a:buNone/>
              </a:pPr>
              <a:t>10</a:t>
            </a:fld>
            <a:endParaRPr lang="en-US" altLang="en-US" sz="1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0A8A3E68-CAA0-4F9D-8435-5DD6E43BEB0B}"/>
              </a:ext>
            </a:extLst>
          </p:cNvPr>
          <p:cNvSpPr>
            <a:spLocks noGrp="1"/>
          </p:cNvSpPr>
          <p:nvPr>
            <p:ph type="ftr" sz="quarter" idx="10"/>
          </p:nvPr>
        </p:nvSpPr>
        <p:spPr/>
        <p:txBody>
          <a:bodyPr/>
          <a:lstStyle/>
          <a:p>
            <a:pPr>
              <a:defRPr/>
            </a:pPr>
            <a:r>
              <a:rPr lang="en-US" altLang="en-US"/>
              <a:t>2014© National Crime Prevention Council www.ncpc.org</a:t>
            </a:r>
          </a:p>
        </p:txBody>
      </p:sp>
      <p:sp>
        <p:nvSpPr>
          <p:cNvPr id="30722" name="Rectangle 2">
            <a:extLst>
              <a:ext uri="{FF2B5EF4-FFF2-40B4-BE49-F238E27FC236}">
                <a16:creationId xmlns:a16="http://schemas.microsoft.com/office/drawing/2014/main" id="{9586E677-E951-416A-ADDD-541DE3701AC8}"/>
              </a:ext>
            </a:extLst>
          </p:cNvPr>
          <p:cNvSpPr>
            <a:spLocks noGrp="1" noChangeArrowheads="1"/>
          </p:cNvSpPr>
          <p:nvPr>
            <p:ph type="title"/>
          </p:nvPr>
        </p:nvSpPr>
        <p:spPr/>
        <p:txBody>
          <a:bodyPr/>
          <a:lstStyle/>
          <a:p>
            <a:pPr eaLnBrk="1" hangingPunct="1">
              <a:defRPr/>
            </a:pPr>
            <a:r>
              <a:rPr lang="en-US" altLang="en-US"/>
              <a:t>The Benefits of </a:t>
            </a:r>
            <a:br>
              <a:rPr lang="en-US" altLang="en-US"/>
            </a:br>
            <a:r>
              <a:rPr lang="en-US" altLang="en-US"/>
              <a:t>Neighborhood Watch </a:t>
            </a:r>
            <a:r>
              <a:rPr lang="en-US" altLang="en-US" sz="2800"/>
              <a:t>(continued)</a:t>
            </a:r>
          </a:p>
        </p:txBody>
      </p:sp>
      <p:sp>
        <p:nvSpPr>
          <p:cNvPr id="30723" name="Rectangle 3">
            <a:extLst>
              <a:ext uri="{FF2B5EF4-FFF2-40B4-BE49-F238E27FC236}">
                <a16:creationId xmlns:a16="http://schemas.microsoft.com/office/drawing/2014/main" id="{FA5493FB-794E-4046-9A7F-B486294341F9}"/>
              </a:ext>
            </a:extLst>
          </p:cNvPr>
          <p:cNvSpPr>
            <a:spLocks noGrp="1" noChangeArrowheads="1"/>
          </p:cNvSpPr>
          <p:nvPr>
            <p:ph type="body" idx="1"/>
          </p:nvPr>
        </p:nvSpPr>
        <p:spPr>
          <a:xfrm>
            <a:off x="381000" y="1981200"/>
            <a:ext cx="8001000" cy="4267200"/>
          </a:xfrm>
        </p:spPr>
        <p:txBody>
          <a:bodyPr/>
          <a:lstStyle/>
          <a:p>
            <a:pPr algn="ctr" eaLnBrk="1" hangingPunct="1">
              <a:lnSpc>
                <a:spcPct val="90000"/>
              </a:lnSpc>
              <a:buFont typeface="Wingdings" panose="05000000000000000000" pitchFamily="2" charset="2"/>
              <a:buNone/>
              <a:defRPr/>
            </a:pPr>
            <a:r>
              <a:rPr lang="en-US" altLang="en-US"/>
              <a:t>Studies show that Neighborhood Watch is effective because</a:t>
            </a:r>
          </a:p>
          <a:p>
            <a:pPr algn="ctr" eaLnBrk="1" hangingPunct="1">
              <a:lnSpc>
                <a:spcPct val="90000"/>
              </a:lnSpc>
              <a:buFont typeface="Wingdings" panose="05000000000000000000" pitchFamily="2" charset="2"/>
              <a:buNone/>
              <a:defRPr/>
            </a:pPr>
            <a:endParaRPr lang="en-US" altLang="en-US" sz="2400"/>
          </a:p>
          <a:p>
            <a:pPr eaLnBrk="1" hangingPunct="1">
              <a:lnSpc>
                <a:spcPct val="90000"/>
              </a:lnSpc>
              <a:defRPr/>
            </a:pPr>
            <a:r>
              <a:rPr lang="en-US" altLang="en-US" sz="2800"/>
              <a:t>It unites neighbors around a common goal – safety and security. </a:t>
            </a:r>
          </a:p>
          <a:p>
            <a:pPr eaLnBrk="1" hangingPunct="1">
              <a:lnSpc>
                <a:spcPct val="90000"/>
              </a:lnSpc>
              <a:defRPr/>
            </a:pPr>
            <a:r>
              <a:rPr lang="en-US" altLang="en-US" sz="2800"/>
              <a:t>It provides basic skills to all members on preventing crime and reporting suspicious activity or crimes.</a:t>
            </a:r>
          </a:p>
          <a:p>
            <a:pPr eaLnBrk="1" hangingPunct="1">
              <a:lnSpc>
                <a:spcPct val="90000"/>
              </a:lnSpc>
              <a:defRPr/>
            </a:pPr>
            <a:r>
              <a:rPr lang="en-US" altLang="en-US" sz="2800"/>
              <a:t>It builds a base for correcting neighborhood problems.</a:t>
            </a:r>
          </a:p>
          <a:p>
            <a:pPr eaLnBrk="1" hangingPunct="1">
              <a:lnSpc>
                <a:spcPct val="90000"/>
              </a:lnSpc>
              <a:defRPr/>
            </a:pPr>
            <a:r>
              <a:rPr lang="en-US" altLang="en-US" sz="2800"/>
              <a:t>It works well with other civic activities. </a:t>
            </a:r>
          </a:p>
        </p:txBody>
      </p:sp>
      <p:sp>
        <p:nvSpPr>
          <p:cNvPr id="21509" name="AutoShape 4">
            <a:hlinkClick r:id="rId3" action="ppaction://hlinkfile" highlightClick="1"/>
            <a:extLst>
              <a:ext uri="{FF2B5EF4-FFF2-40B4-BE49-F238E27FC236}">
                <a16:creationId xmlns:a16="http://schemas.microsoft.com/office/drawing/2014/main" id="{94AA223A-2BD6-4288-A160-CFFC7B948DD2}"/>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473DE038-4A86-4B97-85FD-C1A34FB38404}"/>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D4EEE997-3AFB-453E-B306-0F5A6A3BC246}" type="slidenum">
              <a:rPr lang="en-US" altLang="en-US" sz="1200"/>
              <a:pPr>
                <a:spcBef>
                  <a:spcPct val="0"/>
                </a:spcBef>
                <a:buClrTx/>
                <a:buSzTx/>
                <a:buFontTx/>
                <a:buNone/>
              </a:pPr>
              <a:t>11</a:t>
            </a:fld>
            <a:endParaRPr lang="en-US" altLang="en-US" sz="12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a:extLst>
              <a:ext uri="{FF2B5EF4-FFF2-40B4-BE49-F238E27FC236}">
                <a16:creationId xmlns:a16="http://schemas.microsoft.com/office/drawing/2014/main" id="{B1F52AE4-BE85-40BA-BB88-44A23BECF131}"/>
              </a:ext>
            </a:extLst>
          </p:cNvPr>
          <p:cNvSpPr>
            <a:spLocks noGrp="1"/>
          </p:cNvSpPr>
          <p:nvPr>
            <p:ph type="ftr" sz="quarter" idx="10"/>
          </p:nvPr>
        </p:nvSpPr>
        <p:spPr/>
        <p:txBody>
          <a:bodyPr/>
          <a:lstStyle/>
          <a:p>
            <a:pPr>
              <a:defRPr/>
            </a:pPr>
            <a:r>
              <a:rPr lang="en-US" altLang="en-US"/>
              <a:t>2014© National Crime Prevention Council www.ncpc.org</a:t>
            </a:r>
          </a:p>
        </p:txBody>
      </p:sp>
      <p:sp>
        <p:nvSpPr>
          <p:cNvPr id="33794" name="Rectangle 2">
            <a:extLst>
              <a:ext uri="{FF2B5EF4-FFF2-40B4-BE49-F238E27FC236}">
                <a16:creationId xmlns:a16="http://schemas.microsoft.com/office/drawing/2014/main" id="{36D3B230-B215-41C7-B99E-AD1E85BA9DC4}"/>
              </a:ext>
            </a:extLst>
          </p:cNvPr>
          <p:cNvSpPr>
            <a:spLocks noGrp="1" noChangeArrowheads="1"/>
          </p:cNvSpPr>
          <p:nvPr>
            <p:ph type="title"/>
          </p:nvPr>
        </p:nvSpPr>
        <p:spPr/>
        <p:txBody>
          <a:bodyPr/>
          <a:lstStyle/>
          <a:p>
            <a:pPr eaLnBrk="1" hangingPunct="1">
              <a:defRPr/>
            </a:pPr>
            <a:r>
              <a:rPr lang="en-US" altLang="en-US" sz="4400"/>
              <a:t>Neighborhood Watch Works…</a:t>
            </a:r>
          </a:p>
        </p:txBody>
      </p:sp>
      <p:sp>
        <p:nvSpPr>
          <p:cNvPr id="33795" name="Rectangle 3">
            <a:extLst>
              <a:ext uri="{FF2B5EF4-FFF2-40B4-BE49-F238E27FC236}">
                <a16:creationId xmlns:a16="http://schemas.microsoft.com/office/drawing/2014/main" id="{739A38F3-032D-4381-A0A0-C825B36379FD}"/>
              </a:ext>
            </a:extLst>
          </p:cNvPr>
          <p:cNvSpPr>
            <a:spLocks noGrp="1" noChangeArrowheads="1"/>
          </p:cNvSpPr>
          <p:nvPr>
            <p:ph type="body" idx="1"/>
          </p:nvPr>
        </p:nvSpPr>
        <p:spPr/>
        <p:txBody>
          <a:bodyPr/>
          <a:lstStyle/>
          <a:p>
            <a:pPr eaLnBrk="1" hangingPunct="1">
              <a:buFont typeface="Wingdings" panose="05000000000000000000" pitchFamily="2" charset="2"/>
              <a:buNone/>
              <a:defRPr/>
            </a:pPr>
            <a:endParaRPr lang="en-US" altLang="en-US"/>
          </a:p>
          <a:p>
            <a:pPr eaLnBrk="1" hangingPunct="1">
              <a:buFont typeface="Wingdings" panose="05000000000000000000" pitchFamily="2" charset="2"/>
              <a:buNone/>
              <a:defRPr/>
            </a:pPr>
            <a:r>
              <a:rPr lang="en-US" altLang="en-US"/>
              <a:t>	Neighborhood Watch, Block Watch, Town Watch, Campus Watch, Crime Watch – whatever the name, it’s one of the most effective and cost efficient ways to prevent crime. </a:t>
            </a:r>
          </a:p>
        </p:txBody>
      </p:sp>
      <p:pic>
        <p:nvPicPr>
          <p:cNvPr id="23557" name="Picture 4" descr="MCj02868900000[1]">
            <a:extLst>
              <a:ext uri="{FF2B5EF4-FFF2-40B4-BE49-F238E27FC236}">
                <a16:creationId xmlns:a16="http://schemas.microsoft.com/office/drawing/2014/main" id="{86CBA032-3856-448D-8F1D-FBD7166BC8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4419600"/>
            <a:ext cx="2297113" cy="178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8" name="AutoShape 5">
            <a:hlinkClick r:id="rId4" action="ppaction://hlinkfile" highlightClick="1"/>
            <a:extLst>
              <a:ext uri="{FF2B5EF4-FFF2-40B4-BE49-F238E27FC236}">
                <a16:creationId xmlns:a16="http://schemas.microsoft.com/office/drawing/2014/main" id="{8E9EC3BB-181A-4560-9B15-12E1592A3EF9}"/>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114E2728-AF45-4186-A086-12309722BE61}"/>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533F7265-5922-43AB-9311-0BA857361DB5}" type="slidenum">
              <a:rPr lang="en-US" altLang="en-US" sz="1200"/>
              <a:pPr>
                <a:spcBef>
                  <a:spcPct val="0"/>
                </a:spcBef>
                <a:buClrTx/>
                <a:buSzTx/>
                <a:buFontTx/>
                <a:buNone/>
              </a:pPr>
              <a:t>12</a:t>
            </a:fld>
            <a:endParaRPr lang="en-US" altLang="en-US" sz="1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D1ABD986-8F33-4F9F-B692-664479C715A6}"/>
              </a:ext>
            </a:extLst>
          </p:cNvPr>
          <p:cNvSpPr>
            <a:spLocks noGrp="1"/>
          </p:cNvSpPr>
          <p:nvPr>
            <p:ph type="ftr" sz="quarter" idx="10"/>
          </p:nvPr>
        </p:nvSpPr>
        <p:spPr/>
        <p:txBody>
          <a:bodyPr/>
          <a:lstStyle/>
          <a:p>
            <a:pPr>
              <a:defRPr/>
            </a:pPr>
            <a:r>
              <a:rPr lang="en-US" altLang="en-US"/>
              <a:t>2014© National Crime Prevention Council www.ncpc.org</a:t>
            </a:r>
          </a:p>
        </p:txBody>
      </p:sp>
      <p:sp>
        <p:nvSpPr>
          <p:cNvPr id="77826" name="Rectangle 2">
            <a:extLst>
              <a:ext uri="{FF2B5EF4-FFF2-40B4-BE49-F238E27FC236}">
                <a16:creationId xmlns:a16="http://schemas.microsoft.com/office/drawing/2014/main" id="{BB630E8D-FF2F-4834-881D-BE2D0A7ECE68}"/>
              </a:ext>
            </a:extLst>
          </p:cNvPr>
          <p:cNvSpPr>
            <a:spLocks noGrp="1" noChangeArrowheads="1"/>
          </p:cNvSpPr>
          <p:nvPr>
            <p:ph type="title"/>
          </p:nvPr>
        </p:nvSpPr>
        <p:spPr/>
        <p:txBody>
          <a:bodyPr/>
          <a:lstStyle/>
          <a:p>
            <a:pPr eaLnBrk="1" hangingPunct="1">
              <a:defRPr/>
            </a:pPr>
            <a:r>
              <a:rPr lang="en-US" altLang="en-US" sz="4400"/>
              <a:t>Neighborhood Watch Works</a:t>
            </a:r>
          </a:p>
        </p:txBody>
      </p:sp>
      <p:sp>
        <p:nvSpPr>
          <p:cNvPr id="77827" name="Rectangle 3">
            <a:extLst>
              <a:ext uri="{FF2B5EF4-FFF2-40B4-BE49-F238E27FC236}">
                <a16:creationId xmlns:a16="http://schemas.microsoft.com/office/drawing/2014/main" id="{BE9E5F8A-81CB-40C2-98A5-17F55737274D}"/>
              </a:ext>
            </a:extLst>
          </p:cNvPr>
          <p:cNvSpPr>
            <a:spLocks noGrp="1" noChangeArrowheads="1"/>
          </p:cNvSpPr>
          <p:nvPr>
            <p:ph type="body" idx="1"/>
          </p:nvPr>
        </p:nvSpPr>
        <p:spPr>
          <a:xfrm>
            <a:off x="1066800" y="1600200"/>
            <a:ext cx="7620000" cy="4495800"/>
          </a:xfrm>
        </p:spPr>
        <p:txBody>
          <a:bodyPr/>
          <a:lstStyle/>
          <a:p>
            <a:pPr eaLnBrk="1" hangingPunct="1">
              <a:defRPr/>
            </a:pPr>
            <a:r>
              <a:rPr lang="en-US" altLang="en-US" sz="2800"/>
              <a:t>Birmingham, AL:  Thirteen out of 15 neighborhoods had experienced high rates of burglary. After Neighborhood Watch started, 12 of the 15 had no burglaries.</a:t>
            </a:r>
          </a:p>
          <a:p>
            <a:pPr eaLnBrk="1" hangingPunct="1">
              <a:defRPr/>
            </a:pPr>
            <a:r>
              <a:rPr lang="en-US" altLang="en-US" sz="2800"/>
              <a:t>Lakewood, CO: Burglaries dropped 77 percent after Neighborhood Watch was implemented. </a:t>
            </a:r>
          </a:p>
          <a:p>
            <a:pPr eaLnBrk="1" hangingPunct="1">
              <a:defRPr/>
            </a:pPr>
            <a:r>
              <a:rPr lang="en-US" altLang="en-US" sz="2800"/>
              <a:t>Cypress, CA: Neighborhood Watch cut burglaries by 52 percent and thefts by 45 percent. The program saved police an estimated $79,000.</a:t>
            </a:r>
          </a:p>
        </p:txBody>
      </p:sp>
      <p:sp>
        <p:nvSpPr>
          <p:cNvPr id="25605" name="AutoShape 4">
            <a:hlinkClick r:id="rId3" action="ppaction://hlinkfile" highlightClick="1"/>
            <a:extLst>
              <a:ext uri="{FF2B5EF4-FFF2-40B4-BE49-F238E27FC236}">
                <a16:creationId xmlns:a16="http://schemas.microsoft.com/office/drawing/2014/main" id="{2222036E-7287-4A84-B449-E4D1195E090A}"/>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332B5E81-6B26-420C-91E8-7704B7F961BE}"/>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02F52D6C-674F-4996-A959-CE9B246C6564}" type="slidenum">
              <a:rPr lang="en-US" altLang="en-US" sz="1200"/>
              <a:pPr>
                <a:spcBef>
                  <a:spcPct val="0"/>
                </a:spcBef>
                <a:buClrTx/>
                <a:buSzTx/>
                <a:buFontTx/>
                <a:buNone/>
              </a:pPr>
              <a:t>13</a:t>
            </a:fld>
            <a:endParaRPr lang="en-US" altLang="en-US" sz="1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968AB5D6-B452-441D-A4AA-8AF4525AFBF5}"/>
              </a:ext>
            </a:extLst>
          </p:cNvPr>
          <p:cNvSpPr>
            <a:spLocks noGrp="1"/>
          </p:cNvSpPr>
          <p:nvPr>
            <p:ph type="ftr" sz="quarter" idx="10"/>
          </p:nvPr>
        </p:nvSpPr>
        <p:spPr/>
        <p:txBody>
          <a:bodyPr/>
          <a:lstStyle/>
          <a:p>
            <a:pPr>
              <a:defRPr/>
            </a:pPr>
            <a:r>
              <a:rPr lang="en-US" altLang="en-US"/>
              <a:t>2014© National Crime Prevention Council www.ncpc.org</a:t>
            </a:r>
          </a:p>
        </p:txBody>
      </p:sp>
      <p:sp>
        <p:nvSpPr>
          <p:cNvPr id="163842" name="Rectangle 2">
            <a:extLst>
              <a:ext uri="{FF2B5EF4-FFF2-40B4-BE49-F238E27FC236}">
                <a16:creationId xmlns:a16="http://schemas.microsoft.com/office/drawing/2014/main" id="{DE8C45D0-A80F-44FD-B47B-623A108A1C26}"/>
              </a:ext>
            </a:extLst>
          </p:cNvPr>
          <p:cNvSpPr>
            <a:spLocks noGrp="1" noChangeArrowheads="1"/>
          </p:cNvSpPr>
          <p:nvPr>
            <p:ph type="title"/>
          </p:nvPr>
        </p:nvSpPr>
        <p:spPr>
          <a:xfrm>
            <a:off x="457200" y="304800"/>
            <a:ext cx="8229600" cy="3505200"/>
          </a:xfrm>
        </p:spPr>
        <p:txBody>
          <a:bodyPr/>
          <a:lstStyle/>
          <a:p>
            <a:pPr eaLnBrk="1" hangingPunct="1">
              <a:defRPr/>
            </a:pPr>
            <a:r>
              <a:rPr lang="en-US" altLang="en-US"/>
              <a:t>The Elements of Starting a</a:t>
            </a:r>
            <a:br>
              <a:rPr lang="en-US" altLang="en-US"/>
            </a:br>
            <a:r>
              <a:rPr lang="en-US" altLang="en-US"/>
              <a:t>Neighborhood Watch Program</a:t>
            </a:r>
            <a:br>
              <a:rPr lang="en-US" altLang="en-US"/>
            </a:br>
            <a:r>
              <a:rPr lang="en-US" altLang="en-US"/>
              <a:t>in your Community</a:t>
            </a:r>
          </a:p>
        </p:txBody>
      </p:sp>
      <p:pic>
        <p:nvPicPr>
          <p:cNvPr id="27652" name="Picture 4" descr="MCBD06682_0000[1]">
            <a:extLst>
              <a:ext uri="{FF2B5EF4-FFF2-40B4-BE49-F238E27FC236}">
                <a16:creationId xmlns:a16="http://schemas.microsoft.com/office/drawing/2014/main" id="{BB21A00A-AD94-4B33-857C-91842A8BF7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657600"/>
            <a:ext cx="472440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721848D0-3173-478D-8C7F-5C60C52FF020}"/>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E4520E6D-FB48-4AB7-B17F-072B8E01EA04}" type="slidenum">
              <a:rPr lang="en-US" altLang="en-US" sz="1200"/>
              <a:pPr>
                <a:spcBef>
                  <a:spcPct val="0"/>
                </a:spcBef>
                <a:buClrTx/>
                <a:buSzTx/>
                <a:buFontTx/>
                <a:buNone/>
              </a:pPr>
              <a:t>14</a:t>
            </a:fld>
            <a:endParaRPr lang="en-US" altLang="en-US" sz="12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0F36DA13-9CB1-4B0C-AEB5-A8ECAF42E426}"/>
              </a:ext>
            </a:extLst>
          </p:cNvPr>
          <p:cNvSpPr>
            <a:spLocks noGrp="1"/>
          </p:cNvSpPr>
          <p:nvPr>
            <p:ph type="ftr" sz="quarter" idx="10"/>
          </p:nvPr>
        </p:nvSpPr>
        <p:spPr/>
        <p:txBody>
          <a:bodyPr/>
          <a:lstStyle/>
          <a:p>
            <a:pPr>
              <a:defRPr/>
            </a:pPr>
            <a:r>
              <a:rPr lang="en-US" altLang="en-US"/>
              <a:t>2014© National Crime Prevention Council www.ncpc.org</a:t>
            </a:r>
          </a:p>
        </p:txBody>
      </p:sp>
      <p:sp>
        <p:nvSpPr>
          <p:cNvPr id="50178" name="Rectangle 2">
            <a:extLst>
              <a:ext uri="{FF2B5EF4-FFF2-40B4-BE49-F238E27FC236}">
                <a16:creationId xmlns:a16="http://schemas.microsoft.com/office/drawing/2014/main" id="{B02BECED-6220-481F-90DE-AA9AFFE29821}"/>
              </a:ext>
            </a:extLst>
          </p:cNvPr>
          <p:cNvSpPr>
            <a:spLocks noGrp="1" noChangeArrowheads="1"/>
          </p:cNvSpPr>
          <p:nvPr>
            <p:ph type="title"/>
          </p:nvPr>
        </p:nvSpPr>
        <p:spPr>
          <a:xfrm>
            <a:off x="457200" y="228600"/>
            <a:ext cx="8229600" cy="1143000"/>
          </a:xfrm>
        </p:spPr>
        <p:txBody>
          <a:bodyPr/>
          <a:lstStyle/>
          <a:p>
            <a:pPr eaLnBrk="1" hangingPunct="1">
              <a:defRPr/>
            </a:pPr>
            <a:r>
              <a:rPr lang="en-US" altLang="en-US"/>
              <a:t>Basic Components of Neighborhood Watch</a:t>
            </a:r>
          </a:p>
        </p:txBody>
      </p:sp>
      <p:sp>
        <p:nvSpPr>
          <p:cNvPr id="50179" name="Rectangle 3">
            <a:extLst>
              <a:ext uri="{FF2B5EF4-FFF2-40B4-BE49-F238E27FC236}">
                <a16:creationId xmlns:a16="http://schemas.microsoft.com/office/drawing/2014/main" id="{F477C0E3-85F8-454A-903A-1A0367293DFC}"/>
              </a:ext>
            </a:extLst>
          </p:cNvPr>
          <p:cNvSpPr>
            <a:spLocks noGrp="1" noChangeArrowheads="1"/>
          </p:cNvSpPr>
          <p:nvPr>
            <p:ph type="body" idx="1"/>
          </p:nvPr>
        </p:nvSpPr>
        <p:spPr>
          <a:xfrm>
            <a:off x="304800" y="1828800"/>
            <a:ext cx="8229600" cy="4572000"/>
          </a:xfrm>
        </p:spPr>
        <p:txBody>
          <a:bodyPr/>
          <a:lstStyle/>
          <a:p>
            <a:pPr eaLnBrk="1" hangingPunct="1">
              <a:lnSpc>
                <a:spcPct val="90000"/>
              </a:lnSpc>
              <a:defRPr/>
            </a:pPr>
            <a:r>
              <a:rPr lang="en-US" altLang="en-US"/>
              <a:t>Organization: planning committee, chair/coordinator, block captain</a:t>
            </a:r>
          </a:p>
          <a:p>
            <a:pPr eaLnBrk="1" hangingPunct="1">
              <a:lnSpc>
                <a:spcPct val="90000"/>
              </a:lnSpc>
              <a:defRPr/>
            </a:pPr>
            <a:r>
              <a:rPr lang="en-US" altLang="en-US"/>
              <a:t>Communications: email, phone tree, meetings, special outreach, and partnering with other neighborhood groups</a:t>
            </a:r>
          </a:p>
          <a:p>
            <a:pPr eaLnBrk="1" hangingPunct="1">
              <a:lnSpc>
                <a:spcPct val="90000"/>
              </a:lnSpc>
              <a:defRPr/>
            </a:pPr>
            <a:r>
              <a:rPr lang="en-US" altLang="en-US"/>
              <a:t>Visibility: Neighborhood Watch signs on the street and in windows </a:t>
            </a:r>
          </a:p>
          <a:p>
            <a:pPr eaLnBrk="1" hangingPunct="1">
              <a:lnSpc>
                <a:spcPct val="90000"/>
              </a:lnSpc>
              <a:defRPr/>
            </a:pPr>
            <a:r>
              <a:rPr lang="en-US" altLang="en-US"/>
              <a:t>Partnerships: working with local law enforcement</a:t>
            </a:r>
          </a:p>
          <a:p>
            <a:pPr eaLnBrk="1" hangingPunct="1">
              <a:lnSpc>
                <a:spcPct val="90000"/>
              </a:lnSpc>
              <a:buFont typeface="Wingdings" panose="05000000000000000000" pitchFamily="2" charset="2"/>
              <a:buNone/>
              <a:defRPr/>
            </a:pPr>
            <a:endParaRPr lang="en-US" altLang="en-US"/>
          </a:p>
        </p:txBody>
      </p:sp>
      <p:sp>
        <p:nvSpPr>
          <p:cNvPr id="28677" name="AutoShape 4">
            <a:hlinkClick r:id="rId3" action="ppaction://hlinkfile" highlightClick="1"/>
            <a:extLst>
              <a:ext uri="{FF2B5EF4-FFF2-40B4-BE49-F238E27FC236}">
                <a16:creationId xmlns:a16="http://schemas.microsoft.com/office/drawing/2014/main" id="{BDDF693D-2770-4728-AD5C-CA198D502667}"/>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F8CBA75F-2C9E-4650-87CB-307B662BC8DB}"/>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67B77CB1-D2EA-4BBE-BD49-C507A85FA6F0}" type="slidenum">
              <a:rPr lang="en-US" altLang="en-US" sz="1200"/>
              <a:pPr>
                <a:spcBef>
                  <a:spcPct val="0"/>
                </a:spcBef>
                <a:buClrTx/>
                <a:buSzTx/>
                <a:buFontTx/>
                <a:buNone/>
              </a:pPr>
              <a:t>15</a:t>
            </a:fld>
            <a:endParaRPr lang="en-US" altLang="en-US" sz="12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D0F69BA7-4AE4-4DBC-963A-7FFDB85623DD}"/>
              </a:ext>
            </a:extLst>
          </p:cNvPr>
          <p:cNvSpPr>
            <a:spLocks noGrp="1"/>
          </p:cNvSpPr>
          <p:nvPr>
            <p:ph type="ftr" sz="quarter" idx="10"/>
          </p:nvPr>
        </p:nvSpPr>
        <p:spPr/>
        <p:txBody>
          <a:bodyPr/>
          <a:lstStyle/>
          <a:p>
            <a:pPr>
              <a:defRPr/>
            </a:pPr>
            <a:r>
              <a:rPr lang="en-US" altLang="en-US"/>
              <a:t>2014© National Crime Prevention Council www.ncpc.org</a:t>
            </a:r>
          </a:p>
        </p:txBody>
      </p:sp>
      <p:sp>
        <p:nvSpPr>
          <p:cNvPr id="34818" name="Rectangle 2">
            <a:extLst>
              <a:ext uri="{FF2B5EF4-FFF2-40B4-BE49-F238E27FC236}">
                <a16:creationId xmlns:a16="http://schemas.microsoft.com/office/drawing/2014/main" id="{82609423-E1A7-40B1-828B-55A87C024761}"/>
              </a:ext>
            </a:extLst>
          </p:cNvPr>
          <p:cNvSpPr>
            <a:spLocks noGrp="1" noChangeArrowheads="1"/>
          </p:cNvSpPr>
          <p:nvPr>
            <p:ph type="title"/>
          </p:nvPr>
        </p:nvSpPr>
        <p:spPr/>
        <p:txBody>
          <a:bodyPr/>
          <a:lstStyle/>
          <a:p>
            <a:pPr eaLnBrk="1" hangingPunct="1">
              <a:defRPr/>
            </a:pPr>
            <a:r>
              <a:rPr lang="en-US" altLang="en-US" sz="4400"/>
              <a:t>How To Start </a:t>
            </a:r>
            <a:br>
              <a:rPr lang="en-US" altLang="en-US" sz="4400"/>
            </a:br>
            <a:r>
              <a:rPr lang="en-US" altLang="en-US" sz="4400"/>
              <a:t>Neighborhood Watch</a:t>
            </a:r>
          </a:p>
        </p:txBody>
      </p:sp>
      <p:sp>
        <p:nvSpPr>
          <p:cNvPr id="34819" name="Rectangle 3">
            <a:extLst>
              <a:ext uri="{FF2B5EF4-FFF2-40B4-BE49-F238E27FC236}">
                <a16:creationId xmlns:a16="http://schemas.microsoft.com/office/drawing/2014/main" id="{970852C6-E7DC-433F-AA0F-8EC521C4112A}"/>
              </a:ext>
            </a:extLst>
          </p:cNvPr>
          <p:cNvSpPr>
            <a:spLocks noGrp="1" noChangeArrowheads="1"/>
          </p:cNvSpPr>
          <p:nvPr>
            <p:ph type="body" idx="1"/>
          </p:nvPr>
        </p:nvSpPr>
        <p:spPr>
          <a:xfrm>
            <a:off x="457200" y="2133600"/>
            <a:ext cx="8229600" cy="3581400"/>
          </a:xfrm>
        </p:spPr>
        <p:txBody>
          <a:bodyPr/>
          <a:lstStyle/>
          <a:p>
            <a:pPr eaLnBrk="1" hangingPunct="1">
              <a:lnSpc>
                <a:spcPct val="90000"/>
              </a:lnSpc>
              <a:defRPr/>
            </a:pPr>
            <a:r>
              <a:rPr lang="en-US" altLang="en-US" sz="2800"/>
              <a:t>Every community resident – young or old, single or married, renter or home owner, business or household; can and should join a Neighborhood Watch</a:t>
            </a:r>
          </a:p>
          <a:p>
            <a:pPr eaLnBrk="1" hangingPunct="1">
              <a:lnSpc>
                <a:spcPct val="90000"/>
              </a:lnSpc>
              <a:defRPr/>
            </a:pPr>
            <a:endParaRPr lang="en-US" altLang="en-US" sz="2800"/>
          </a:p>
          <a:p>
            <a:pPr eaLnBrk="1" hangingPunct="1">
              <a:lnSpc>
                <a:spcPct val="90000"/>
              </a:lnSpc>
              <a:defRPr/>
            </a:pPr>
            <a:r>
              <a:rPr lang="en-US" altLang="en-US" sz="2800"/>
              <a:t>Identify different tasks that different residents can take on.  There should be roles for everyone who wants to help. </a:t>
            </a:r>
          </a:p>
        </p:txBody>
      </p:sp>
      <p:sp>
        <p:nvSpPr>
          <p:cNvPr id="30725" name="AutoShape 4">
            <a:hlinkClick r:id="rId3" action="ppaction://hlinkfile" highlightClick="1"/>
            <a:extLst>
              <a:ext uri="{FF2B5EF4-FFF2-40B4-BE49-F238E27FC236}">
                <a16:creationId xmlns:a16="http://schemas.microsoft.com/office/drawing/2014/main" id="{CD105C60-014A-4DB6-9174-025DA8B61D4C}"/>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E3AC9F8D-A61D-4CF4-8F1D-00AC04FD7138}"/>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C36DAFBE-9EEC-4723-9FAB-8FC1EC915055}" type="slidenum">
              <a:rPr lang="en-US" altLang="en-US" sz="1200"/>
              <a:pPr>
                <a:spcBef>
                  <a:spcPct val="0"/>
                </a:spcBef>
                <a:buClrTx/>
                <a:buSzTx/>
                <a:buFontTx/>
                <a:buNone/>
              </a:pPr>
              <a:t>16</a:t>
            </a:fld>
            <a:endParaRPr lang="en-US" altLang="en-US" sz="12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4200C047-40BC-4A0B-AB2C-5A0F3D88E4ED}"/>
              </a:ext>
            </a:extLst>
          </p:cNvPr>
          <p:cNvSpPr>
            <a:spLocks noGrp="1"/>
          </p:cNvSpPr>
          <p:nvPr>
            <p:ph type="ftr" sz="quarter" idx="10"/>
          </p:nvPr>
        </p:nvSpPr>
        <p:spPr/>
        <p:txBody>
          <a:bodyPr/>
          <a:lstStyle/>
          <a:p>
            <a:pPr>
              <a:defRPr/>
            </a:pPr>
            <a:r>
              <a:rPr lang="en-US" altLang="en-US"/>
              <a:t>2014© National Crime Prevention Council www.ncpc.org</a:t>
            </a:r>
          </a:p>
        </p:txBody>
      </p:sp>
      <p:sp>
        <p:nvSpPr>
          <p:cNvPr id="32770" name="Rectangle 2">
            <a:extLst>
              <a:ext uri="{FF2B5EF4-FFF2-40B4-BE49-F238E27FC236}">
                <a16:creationId xmlns:a16="http://schemas.microsoft.com/office/drawing/2014/main" id="{4C88DF2D-836F-4C7D-8C5D-0D0BC859BD55}"/>
              </a:ext>
            </a:extLst>
          </p:cNvPr>
          <p:cNvSpPr>
            <a:spLocks noGrp="1" noChangeArrowheads="1"/>
          </p:cNvSpPr>
          <p:nvPr>
            <p:ph type="title"/>
          </p:nvPr>
        </p:nvSpPr>
        <p:spPr>
          <a:xfrm>
            <a:off x="457200" y="274638"/>
            <a:ext cx="8458200" cy="1143000"/>
          </a:xfrm>
        </p:spPr>
        <p:txBody>
          <a:bodyPr/>
          <a:lstStyle/>
          <a:p>
            <a:pPr eaLnBrk="1" hangingPunct="1">
              <a:defRPr/>
            </a:pPr>
            <a:r>
              <a:rPr lang="en-US" altLang="en-US" sz="4400"/>
              <a:t>How To Start </a:t>
            </a:r>
            <a:br>
              <a:rPr lang="en-US" altLang="en-US" sz="4400"/>
            </a:br>
            <a:r>
              <a:rPr lang="en-US" altLang="en-US" sz="4400"/>
              <a:t>Neighborhood Watch </a:t>
            </a:r>
            <a:r>
              <a:rPr lang="en-US" altLang="en-US" sz="2800"/>
              <a:t>(continued)</a:t>
            </a:r>
          </a:p>
        </p:txBody>
      </p:sp>
      <p:sp>
        <p:nvSpPr>
          <p:cNvPr id="32771" name="Rectangle 3">
            <a:extLst>
              <a:ext uri="{FF2B5EF4-FFF2-40B4-BE49-F238E27FC236}">
                <a16:creationId xmlns:a16="http://schemas.microsoft.com/office/drawing/2014/main" id="{6443AF6D-18B1-4C0D-B6EA-FFFF579AF526}"/>
              </a:ext>
            </a:extLst>
          </p:cNvPr>
          <p:cNvSpPr>
            <a:spLocks noGrp="1" noChangeArrowheads="1"/>
          </p:cNvSpPr>
          <p:nvPr>
            <p:ph type="body" idx="1"/>
          </p:nvPr>
        </p:nvSpPr>
        <p:spPr>
          <a:xfrm>
            <a:off x="1295400" y="1676400"/>
            <a:ext cx="7848600" cy="4419600"/>
          </a:xfrm>
        </p:spPr>
        <p:txBody>
          <a:bodyPr/>
          <a:lstStyle/>
          <a:p>
            <a:pPr eaLnBrk="1" hangingPunct="1">
              <a:lnSpc>
                <a:spcPct val="80000"/>
              </a:lnSpc>
              <a:defRPr/>
            </a:pPr>
            <a:r>
              <a:rPr lang="en-US" altLang="en-US"/>
              <a:t>Involve local law enforcement</a:t>
            </a:r>
          </a:p>
          <a:p>
            <a:pPr eaLnBrk="1" hangingPunct="1">
              <a:lnSpc>
                <a:spcPct val="80000"/>
              </a:lnSpc>
              <a:defRPr/>
            </a:pPr>
            <a:r>
              <a:rPr lang="en-US" altLang="en-US"/>
              <a:t>Arrange a kickoff meeting </a:t>
            </a:r>
          </a:p>
          <a:p>
            <a:pPr eaLnBrk="1" hangingPunct="1">
              <a:lnSpc>
                <a:spcPct val="80000"/>
              </a:lnSpc>
              <a:defRPr/>
            </a:pPr>
            <a:r>
              <a:rPr lang="en-US" altLang="en-US"/>
              <a:t>Select leaders</a:t>
            </a:r>
          </a:p>
          <a:p>
            <a:pPr eaLnBrk="1" hangingPunct="1">
              <a:lnSpc>
                <a:spcPct val="80000"/>
              </a:lnSpc>
              <a:defRPr/>
            </a:pPr>
            <a:r>
              <a:rPr lang="en-US" altLang="en-US"/>
              <a:t>Train residents in Neighborhood Watch basics and in observation and reporting </a:t>
            </a:r>
          </a:p>
          <a:p>
            <a:pPr eaLnBrk="1" hangingPunct="1">
              <a:lnSpc>
                <a:spcPct val="80000"/>
              </a:lnSpc>
              <a:defRPr/>
            </a:pPr>
            <a:r>
              <a:rPr lang="en-US" altLang="en-US"/>
              <a:t>Assess neighborhood needs</a:t>
            </a:r>
          </a:p>
          <a:p>
            <a:pPr eaLnBrk="1" hangingPunct="1">
              <a:lnSpc>
                <a:spcPct val="80000"/>
              </a:lnSpc>
              <a:defRPr/>
            </a:pPr>
            <a:r>
              <a:rPr lang="en-US" altLang="en-US"/>
              <a:t>Build participation</a:t>
            </a:r>
          </a:p>
          <a:p>
            <a:pPr eaLnBrk="1" hangingPunct="1">
              <a:lnSpc>
                <a:spcPct val="80000"/>
              </a:lnSpc>
              <a:defRPr/>
            </a:pPr>
            <a:r>
              <a:rPr lang="en-US" altLang="en-US"/>
              <a:t>Maintain energy </a:t>
            </a:r>
          </a:p>
          <a:p>
            <a:pPr eaLnBrk="1" hangingPunct="1">
              <a:lnSpc>
                <a:spcPct val="80000"/>
              </a:lnSpc>
              <a:defRPr/>
            </a:pPr>
            <a:r>
              <a:rPr lang="en-US" altLang="en-US"/>
              <a:t>Celebrate with your neighbors</a:t>
            </a:r>
          </a:p>
        </p:txBody>
      </p:sp>
      <p:sp>
        <p:nvSpPr>
          <p:cNvPr id="32773" name="AutoShape 4">
            <a:hlinkClick r:id="rId3" action="ppaction://hlinkfile" highlightClick="1"/>
            <a:extLst>
              <a:ext uri="{FF2B5EF4-FFF2-40B4-BE49-F238E27FC236}">
                <a16:creationId xmlns:a16="http://schemas.microsoft.com/office/drawing/2014/main" id="{A4239F61-7BE5-4FB2-A145-1C8A5436ACE5}"/>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E8F46F6F-006E-425E-A9F3-CA34EA07D152}"/>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AE41933A-10B9-4733-B1A3-9F991C403E01}" type="slidenum">
              <a:rPr lang="en-US" altLang="en-US" sz="1200"/>
              <a:pPr>
                <a:spcBef>
                  <a:spcPct val="0"/>
                </a:spcBef>
                <a:buClrTx/>
                <a:buSzTx/>
                <a:buFontTx/>
                <a:buNone/>
              </a:pPr>
              <a:t>17</a:t>
            </a:fld>
            <a:endParaRPr lang="en-US" altLang="en-US" sz="12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26408ACA-B3CF-4BDD-9FD0-8E3A5C891F91}"/>
              </a:ext>
            </a:extLst>
          </p:cNvPr>
          <p:cNvSpPr>
            <a:spLocks noGrp="1"/>
          </p:cNvSpPr>
          <p:nvPr>
            <p:ph type="ftr" sz="quarter" idx="10"/>
          </p:nvPr>
        </p:nvSpPr>
        <p:spPr/>
        <p:txBody>
          <a:bodyPr/>
          <a:lstStyle/>
          <a:p>
            <a:pPr>
              <a:defRPr/>
            </a:pPr>
            <a:r>
              <a:rPr lang="en-US" altLang="en-US"/>
              <a:t>2014© National Crime Prevention Council www.ncpc.org</a:t>
            </a:r>
          </a:p>
        </p:txBody>
      </p:sp>
      <p:sp>
        <p:nvSpPr>
          <p:cNvPr id="35842" name="Rectangle 2">
            <a:extLst>
              <a:ext uri="{FF2B5EF4-FFF2-40B4-BE49-F238E27FC236}">
                <a16:creationId xmlns:a16="http://schemas.microsoft.com/office/drawing/2014/main" id="{6FC72DD5-6743-4C43-AC06-A7743A7F5ABB}"/>
              </a:ext>
            </a:extLst>
          </p:cNvPr>
          <p:cNvSpPr>
            <a:spLocks noGrp="1" noChangeArrowheads="1"/>
          </p:cNvSpPr>
          <p:nvPr>
            <p:ph type="title"/>
          </p:nvPr>
        </p:nvSpPr>
        <p:spPr/>
        <p:txBody>
          <a:bodyPr/>
          <a:lstStyle/>
          <a:p>
            <a:pPr eaLnBrk="1" hangingPunct="1">
              <a:defRPr/>
            </a:pPr>
            <a:r>
              <a:rPr lang="en-US" altLang="en-US" sz="4400"/>
              <a:t>Tips for Keeping Your Neighborhood Safe</a:t>
            </a:r>
          </a:p>
        </p:txBody>
      </p:sp>
      <p:sp>
        <p:nvSpPr>
          <p:cNvPr id="35843" name="Rectangle 3">
            <a:extLst>
              <a:ext uri="{FF2B5EF4-FFF2-40B4-BE49-F238E27FC236}">
                <a16:creationId xmlns:a16="http://schemas.microsoft.com/office/drawing/2014/main" id="{06CE0AA3-57E0-44AB-B7B3-62A5F0E66054}"/>
              </a:ext>
            </a:extLst>
          </p:cNvPr>
          <p:cNvSpPr>
            <a:spLocks noGrp="1" noChangeArrowheads="1"/>
          </p:cNvSpPr>
          <p:nvPr>
            <p:ph type="body" idx="1"/>
          </p:nvPr>
        </p:nvSpPr>
        <p:spPr>
          <a:xfrm>
            <a:off x="609600" y="1752600"/>
            <a:ext cx="7696200" cy="4495800"/>
          </a:xfrm>
        </p:spPr>
        <p:txBody>
          <a:bodyPr/>
          <a:lstStyle/>
          <a:p>
            <a:pPr eaLnBrk="1" hangingPunct="1">
              <a:defRPr/>
            </a:pPr>
            <a:r>
              <a:rPr lang="en-US" altLang="en-US" sz="2800"/>
              <a:t>Members learn how to make their homes more secure, watch out for each other and the neighborhood, and report activities that raise their suspicions to the police or sheriff’s office. </a:t>
            </a:r>
          </a:p>
          <a:p>
            <a:pPr eaLnBrk="1" hangingPunct="1">
              <a:defRPr/>
            </a:pPr>
            <a:endParaRPr lang="en-US" altLang="en-US" sz="2800"/>
          </a:p>
          <a:p>
            <a:pPr eaLnBrk="1" hangingPunct="1">
              <a:defRPr/>
            </a:pPr>
            <a:r>
              <a:rPr lang="en-US" altLang="en-US" sz="2800"/>
              <a:t>Any geographic unit can be the base – a street, a block, an apartment building or complex,  a business district, an office building, a park, a marina, a school campus etc.  </a:t>
            </a:r>
          </a:p>
        </p:txBody>
      </p:sp>
      <p:sp>
        <p:nvSpPr>
          <p:cNvPr id="34821" name="AutoShape 4">
            <a:hlinkClick r:id="rId3" action="ppaction://hlinkfile" highlightClick="1"/>
            <a:extLst>
              <a:ext uri="{FF2B5EF4-FFF2-40B4-BE49-F238E27FC236}">
                <a16:creationId xmlns:a16="http://schemas.microsoft.com/office/drawing/2014/main" id="{46FC9C52-7EF2-4251-8F85-E0B6BBD8A103}"/>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BFB9E30F-EE69-4C1F-B1F9-D4788BC249A1}"/>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04CD4851-C61E-49DB-88C8-D74FBD62176B}" type="slidenum">
              <a:rPr lang="en-US" altLang="en-US" sz="1200"/>
              <a:pPr>
                <a:spcBef>
                  <a:spcPct val="0"/>
                </a:spcBef>
                <a:buClrTx/>
                <a:buSzTx/>
                <a:buFontTx/>
                <a:buNone/>
              </a:pPr>
              <a:t>18</a:t>
            </a:fld>
            <a:endParaRPr lang="en-US" altLang="en-US" sz="12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DFC54B98-64D2-461F-B881-C55B9961C1EF}"/>
              </a:ext>
            </a:extLst>
          </p:cNvPr>
          <p:cNvSpPr>
            <a:spLocks noGrp="1"/>
          </p:cNvSpPr>
          <p:nvPr>
            <p:ph type="ftr" sz="quarter" idx="10"/>
          </p:nvPr>
        </p:nvSpPr>
        <p:spPr/>
        <p:txBody>
          <a:bodyPr/>
          <a:lstStyle/>
          <a:p>
            <a:pPr>
              <a:defRPr/>
            </a:pPr>
            <a:r>
              <a:rPr lang="en-US" altLang="en-US"/>
              <a:t>2014© National Crime Prevention Council www.ncpc.org</a:t>
            </a:r>
          </a:p>
        </p:txBody>
      </p:sp>
      <p:sp>
        <p:nvSpPr>
          <p:cNvPr id="36866" name="Rectangle 2">
            <a:extLst>
              <a:ext uri="{FF2B5EF4-FFF2-40B4-BE49-F238E27FC236}">
                <a16:creationId xmlns:a16="http://schemas.microsoft.com/office/drawing/2014/main" id="{23999597-108C-4217-9C19-CB48A3F29222}"/>
              </a:ext>
            </a:extLst>
          </p:cNvPr>
          <p:cNvSpPr>
            <a:spLocks noGrp="1" noChangeArrowheads="1"/>
          </p:cNvSpPr>
          <p:nvPr>
            <p:ph type="title"/>
          </p:nvPr>
        </p:nvSpPr>
        <p:spPr/>
        <p:txBody>
          <a:bodyPr/>
          <a:lstStyle/>
          <a:p>
            <a:pPr eaLnBrk="1" hangingPunct="1">
              <a:defRPr/>
            </a:pPr>
            <a:r>
              <a:rPr lang="en-US" altLang="en-US" sz="4400"/>
              <a:t>Tips for Keeping Your Neighborhood Safe </a:t>
            </a:r>
            <a:r>
              <a:rPr lang="en-US" altLang="en-US" sz="2800"/>
              <a:t>(continued)</a:t>
            </a:r>
          </a:p>
        </p:txBody>
      </p:sp>
      <p:sp>
        <p:nvSpPr>
          <p:cNvPr id="36867" name="Rectangle 3">
            <a:extLst>
              <a:ext uri="{FF2B5EF4-FFF2-40B4-BE49-F238E27FC236}">
                <a16:creationId xmlns:a16="http://schemas.microsoft.com/office/drawing/2014/main" id="{C3ED909A-2E31-4E08-AC8B-D345C18533BD}"/>
              </a:ext>
            </a:extLst>
          </p:cNvPr>
          <p:cNvSpPr>
            <a:spLocks noGrp="1" noChangeArrowheads="1"/>
          </p:cNvSpPr>
          <p:nvPr>
            <p:ph type="body" idx="1"/>
          </p:nvPr>
        </p:nvSpPr>
        <p:spPr>
          <a:xfrm>
            <a:off x="457200" y="1905000"/>
            <a:ext cx="8229600" cy="4495800"/>
          </a:xfrm>
        </p:spPr>
        <p:txBody>
          <a:bodyPr/>
          <a:lstStyle/>
          <a:p>
            <a:pPr eaLnBrk="1" hangingPunct="1">
              <a:defRPr/>
            </a:pPr>
            <a:r>
              <a:rPr lang="en-US" altLang="en-US"/>
              <a:t>Watch groups are not vigilantes. They are extra eyes and ears for reporting crime and extra hands for helping neighbors.</a:t>
            </a:r>
          </a:p>
          <a:p>
            <a:pPr eaLnBrk="1" hangingPunct="1">
              <a:defRPr/>
            </a:pPr>
            <a:endParaRPr lang="en-US" altLang="en-US"/>
          </a:p>
          <a:p>
            <a:pPr eaLnBrk="1" hangingPunct="1">
              <a:defRPr/>
            </a:pPr>
            <a:r>
              <a:rPr lang="en-US" altLang="en-US"/>
              <a:t>Neighborhood Watch helps build pride and can serve as a springboard for efforts to address such community concerns as recreation for youth, child care, and affordable housing. </a:t>
            </a:r>
          </a:p>
        </p:txBody>
      </p:sp>
      <p:sp>
        <p:nvSpPr>
          <p:cNvPr id="36869" name="AutoShape 4">
            <a:hlinkClick r:id="rId2" action="ppaction://hlinkfile" highlightClick="1"/>
            <a:extLst>
              <a:ext uri="{FF2B5EF4-FFF2-40B4-BE49-F238E27FC236}">
                <a16:creationId xmlns:a16="http://schemas.microsoft.com/office/drawing/2014/main" id="{54DBDEDC-0D15-4C60-92DA-2AC7BF16E67B}"/>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F93B2724-AF87-47AF-9A0B-03CFD6D22B68}"/>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97DC0DCA-696C-498E-A3EB-304273F1ACED}" type="slidenum">
              <a:rPr lang="en-US" altLang="en-US" sz="1200"/>
              <a:pPr>
                <a:spcBef>
                  <a:spcPct val="0"/>
                </a:spcBef>
                <a:buClrTx/>
                <a:buSzTx/>
                <a:buFontTx/>
                <a:buNone/>
              </a:pPr>
              <a:t>19</a:t>
            </a:fld>
            <a:endParaRPr lang="en-US" altLang="en-US" sz="1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DFE88B4-C02F-4F8D-94BC-91B79FDFA521}"/>
              </a:ext>
            </a:extLst>
          </p:cNvPr>
          <p:cNvSpPr>
            <a:spLocks noGrp="1"/>
          </p:cNvSpPr>
          <p:nvPr>
            <p:ph type="ftr" sz="quarter" idx="10"/>
          </p:nvPr>
        </p:nvSpPr>
        <p:spPr/>
        <p:txBody>
          <a:bodyPr/>
          <a:lstStyle/>
          <a:p>
            <a:pPr>
              <a:defRPr/>
            </a:pPr>
            <a:r>
              <a:rPr lang="en-US" altLang="en-US"/>
              <a:t>2014© National Crime Prevention Council www.ncpc.org</a:t>
            </a:r>
          </a:p>
        </p:txBody>
      </p:sp>
      <p:sp>
        <p:nvSpPr>
          <p:cNvPr id="157698" name="Rectangle 2">
            <a:extLst>
              <a:ext uri="{FF2B5EF4-FFF2-40B4-BE49-F238E27FC236}">
                <a16:creationId xmlns:a16="http://schemas.microsoft.com/office/drawing/2014/main" id="{30B690A4-CD60-4455-BF6E-74F21A4D29D9}"/>
              </a:ext>
            </a:extLst>
          </p:cNvPr>
          <p:cNvSpPr>
            <a:spLocks noGrp="1" noChangeArrowheads="1"/>
          </p:cNvSpPr>
          <p:nvPr>
            <p:ph type="title"/>
          </p:nvPr>
        </p:nvSpPr>
        <p:spPr>
          <a:xfrm>
            <a:off x="457200" y="381000"/>
            <a:ext cx="8229600" cy="1143000"/>
          </a:xfrm>
        </p:spPr>
        <p:txBody>
          <a:bodyPr/>
          <a:lstStyle/>
          <a:p>
            <a:pPr eaLnBrk="1" hangingPunct="1">
              <a:defRPr/>
            </a:pPr>
            <a:r>
              <a:rPr lang="en-US" altLang="en-US"/>
              <a:t>Goal of Presentation</a:t>
            </a:r>
          </a:p>
        </p:txBody>
      </p:sp>
      <p:sp>
        <p:nvSpPr>
          <p:cNvPr id="157699" name="Rectangle 3">
            <a:extLst>
              <a:ext uri="{FF2B5EF4-FFF2-40B4-BE49-F238E27FC236}">
                <a16:creationId xmlns:a16="http://schemas.microsoft.com/office/drawing/2014/main" id="{CB9ECE1E-A94C-47BB-B2EF-57535F46A246}"/>
              </a:ext>
            </a:extLst>
          </p:cNvPr>
          <p:cNvSpPr>
            <a:spLocks noGrp="1" noChangeArrowheads="1"/>
          </p:cNvSpPr>
          <p:nvPr>
            <p:ph type="body" idx="1"/>
          </p:nvPr>
        </p:nvSpPr>
        <p:spPr>
          <a:xfrm>
            <a:off x="457200" y="2362200"/>
            <a:ext cx="8229600" cy="4495800"/>
          </a:xfrm>
        </p:spPr>
        <p:txBody>
          <a:bodyPr/>
          <a:lstStyle/>
          <a:p>
            <a:pPr algn="ctr" eaLnBrk="1" hangingPunct="1">
              <a:buFont typeface="Wingdings" panose="05000000000000000000" pitchFamily="2" charset="2"/>
              <a:buNone/>
              <a:defRPr/>
            </a:pPr>
            <a:r>
              <a:rPr lang="en-US" altLang="en-US"/>
              <a:t>To inform participants of the importance of Neighborhood Watch and provide strategies on starting a Neighborhood Watch program within their community.</a:t>
            </a:r>
          </a:p>
        </p:txBody>
      </p:sp>
      <p:sp>
        <p:nvSpPr>
          <p:cNvPr id="2" name="Slide Number Placeholder 1">
            <a:extLst>
              <a:ext uri="{FF2B5EF4-FFF2-40B4-BE49-F238E27FC236}">
                <a16:creationId xmlns:a16="http://schemas.microsoft.com/office/drawing/2014/main" id="{C02B1139-CE13-4AA7-8865-F885DBFC588B}"/>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73ECB1A0-21FE-4853-B7BB-C452428FD547}" type="slidenum">
              <a:rPr lang="en-US" altLang="en-US" sz="1200"/>
              <a:pPr>
                <a:spcBef>
                  <a:spcPct val="0"/>
                </a:spcBef>
                <a:buClrTx/>
                <a:buSzTx/>
                <a:buFontTx/>
                <a:buNone/>
              </a:pPr>
              <a:t>2</a:t>
            </a:fld>
            <a:endParaRPr lang="en-US" altLang="en-US" sz="12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F5276521-55F2-4A23-82D6-42256393B746}"/>
              </a:ext>
            </a:extLst>
          </p:cNvPr>
          <p:cNvSpPr>
            <a:spLocks noGrp="1"/>
          </p:cNvSpPr>
          <p:nvPr>
            <p:ph type="ftr" sz="quarter" idx="10"/>
          </p:nvPr>
        </p:nvSpPr>
        <p:spPr/>
        <p:txBody>
          <a:bodyPr/>
          <a:lstStyle/>
          <a:p>
            <a:pPr>
              <a:defRPr/>
            </a:pPr>
            <a:r>
              <a:rPr lang="en-US" altLang="en-US"/>
              <a:t>2014© National Crime Prevention Council www.ncpc.org</a:t>
            </a:r>
          </a:p>
        </p:txBody>
      </p:sp>
      <p:sp>
        <p:nvSpPr>
          <p:cNvPr id="39938" name="Rectangle 2">
            <a:extLst>
              <a:ext uri="{FF2B5EF4-FFF2-40B4-BE49-F238E27FC236}">
                <a16:creationId xmlns:a16="http://schemas.microsoft.com/office/drawing/2014/main" id="{8F2BD332-0E45-435C-A40F-69D207714F46}"/>
              </a:ext>
            </a:extLst>
          </p:cNvPr>
          <p:cNvSpPr>
            <a:spLocks noGrp="1" noChangeArrowheads="1"/>
          </p:cNvSpPr>
          <p:nvPr>
            <p:ph type="title"/>
          </p:nvPr>
        </p:nvSpPr>
        <p:spPr/>
        <p:txBody>
          <a:bodyPr/>
          <a:lstStyle/>
          <a:p>
            <a:pPr eaLnBrk="1" hangingPunct="1">
              <a:defRPr/>
            </a:pPr>
            <a:r>
              <a:rPr lang="en-US" altLang="en-US" sz="4400"/>
              <a:t>The First Meeting</a:t>
            </a:r>
          </a:p>
        </p:txBody>
      </p:sp>
      <p:sp>
        <p:nvSpPr>
          <p:cNvPr id="39939" name="Rectangle 3">
            <a:extLst>
              <a:ext uri="{FF2B5EF4-FFF2-40B4-BE49-F238E27FC236}">
                <a16:creationId xmlns:a16="http://schemas.microsoft.com/office/drawing/2014/main" id="{C9543600-585B-4D7B-81D2-40ACD19EF54C}"/>
              </a:ext>
            </a:extLst>
          </p:cNvPr>
          <p:cNvSpPr>
            <a:spLocks noGrp="1" noChangeArrowheads="1"/>
          </p:cNvSpPr>
          <p:nvPr>
            <p:ph type="body" idx="1"/>
          </p:nvPr>
        </p:nvSpPr>
        <p:spPr>
          <a:xfrm>
            <a:off x="685800" y="1295400"/>
            <a:ext cx="8229600" cy="4495800"/>
          </a:xfrm>
        </p:spPr>
        <p:txBody>
          <a:bodyPr/>
          <a:lstStyle/>
          <a:p>
            <a:pPr eaLnBrk="1" hangingPunct="1">
              <a:defRPr/>
            </a:pPr>
            <a:r>
              <a:rPr lang="en-US" altLang="en-US"/>
              <a:t>A successful first meeting...</a:t>
            </a:r>
          </a:p>
          <a:p>
            <a:pPr lvl="1" eaLnBrk="1" hangingPunct="1">
              <a:defRPr/>
            </a:pPr>
            <a:r>
              <a:rPr lang="en-US" altLang="en-US"/>
              <a:t>Advertise the meeting in advance.  Post invitations throughout the neighborhood. </a:t>
            </a:r>
          </a:p>
          <a:p>
            <a:pPr lvl="1" eaLnBrk="1" hangingPunct="1">
              <a:defRPr/>
            </a:pPr>
            <a:r>
              <a:rPr lang="en-US" altLang="en-US"/>
              <a:t>Make it brief (less than two hours).</a:t>
            </a:r>
            <a:endParaRPr lang="en-US" altLang="en-US" sz="2400"/>
          </a:p>
          <a:p>
            <a:pPr lvl="1" eaLnBrk="1" hangingPunct="1">
              <a:defRPr/>
            </a:pPr>
            <a:r>
              <a:rPr lang="en-US" altLang="en-US"/>
              <a:t>Arrange for a large enough meeting space, one that is accessible to people with disabilities.</a:t>
            </a:r>
          </a:p>
          <a:p>
            <a:pPr lvl="1" eaLnBrk="1" hangingPunct="1">
              <a:defRPr/>
            </a:pPr>
            <a:r>
              <a:rPr lang="en-US" altLang="en-US"/>
              <a:t>Establish purposes and objectives up front. </a:t>
            </a:r>
          </a:p>
          <a:p>
            <a:pPr lvl="1" eaLnBrk="1" hangingPunct="1">
              <a:defRPr/>
            </a:pPr>
            <a:r>
              <a:rPr lang="en-US" altLang="en-US"/>
              <a:t>Select a chair/coordinator, at least a temporary one. </a:t>
            </a:r>
          </a:p>
          <a:p>
            <a:pPr lvl="1" eaLnBrk="1" hangingPunct="1">
              <a:buFontTx/>
              <a:buNone/>
              <a:defRPr/>
            </a:pPr>
            <a:endParaRPr lang="en-US" altLang="en-US" sz="2400"/>
          </a:p>
          <a:p>
            <a:pPr eaLnBrk="1" hangingPunct="1">
              <a:buFont typeface="Wingdings" panose="05000000000000000000" pitchFamily="2" charset="2"/>
              <a:buNone/>
              <a:defRPr/>
            </a:pPr>
            <a:endParaRPr lang="en-US" altLang="en-US" sz="2800"/>
          </a:p>
        </p:txBody>
      </p:sp>
      <p:sp>
        <p:nvSpPr>
          <p:cNvPr id="37893" name="AutoShape 4">
            <a:hlinkClick r:id="rId2" action="ppaction://hlinkfile" highlightClick="1"/>
            <a:extLst>
              <a:ext uri="{FF2B5EF4-FFF2-40B4-BE49-F238E27FC236}">
                <a16:creationId xmlns:a16="http://schemas.microsoft.com/office/drawing/2014/main" id="{81B1B7CB-F9F9-44D2-AE38-AF9CA6C6353B}"/>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84963EF4-83D2-44CD-AC35-3A06C6E89041}"/>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005D02F6-E461-48F5-97FF-AC5EF1BCF5A4}" type="slidenum">
              <a:rPr lang="en-US" altLang="en-US" sz="1200"/>
              <a:pPr>
                <a:spcBef>
                  <a:spcPct val="0"/>
                </a:spcBef>
                <a:buClrTx/>
                <a:buSzTx/>
                <a:buFontTx/>
                <a:buNone/>
              </a:pPr>
              <a:t>20</a:t>
            </a:fld>
            <a:endParaRPr lang="en-US" altLang="en-US" sz="12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6EC7954C-61C0-48F4-961D-6A4613A7036E}"/>
              </a:ext>
            </a:extLst>
          </p:cNvPr>
          <p:cNvSpPr>
            <a:spLocks noGrp="1"/>
          </p:cNvSpPr>
          <p:nvPr>
            <p:ph type="ftr" sz="quarter" idx="10"/>
          </p:nvPr>
        </p:nvSpPr>
        <p:spPr/>
        <p:txBody>
          <a:bodyPr/>
          <a:lstStyle/>
          <a:p>
            <a:pPr>
              <a:defRPr/>
            </a:pPr>
            <a:r>
              <a:rPr lang="en-US" altLang="en-US"/>
              <a:t>2014© National Crime Prevention Council www.ncpc.org</a:t>
            </a:r>
          </a:p>
        </p:txBody>
      </p:sp>
      <p:sp>
        <p:nvSpPr>
          <p:cNvPr id="111618" name="Rectangle 2">
            <a:extLst>
              <a:ext uri="{FF2B5EF4-FFF2-40B4-BE49-F238E27FC236}">
                <a16:creationId xmlns:a16="http://schemas.microsoft.com/office/drawing/2014/main" id="{17DA3FE9-ACDC-4D28-9150-B14024004B7D}"/>
              </a:ext>
            </a:extLst>
          </p:cNvPr>
          <p:cNvSpPr>
            <a:spLocks noGrp="1" noChangeArrowheads="1"/>
          </p:cNvSpPr>
          <p:nvPr>
            <p:ph type="title"/>
          </p:nvPr>
        </p:nvSpPr>
        <p:spPr/>
        <p:txBody>
          <a:bodyPr/>
          <a:lstStyle/>
          <a:p>
            <a:pPr eaLnBrk="1" hangingPunct="1">
              <a:defRPr/>
            </a:pPr>
            <a:r>
              <a:rPr lang="en-US" altLang="en-US" sz="4400"/>
              <a:t>The First Meeting </a:t>
            </a:r>
            <a:r>
              <a:rPr lang="en-US" altLang="en-US" sz="2800"/>
              <a:t>(continued)</a:t>
            </a:r>
            <a:r>
              <a:rPr lang="en-US" altLang="en-US"/>
              <a:t> </a:t>
            </a:r>
          </a:p>
        </p:txBody>
      </p:sp>
      <p:sp>
        <p:nvSpPr>
          <p:cNvPr id="111619" name="Rectangle 3">
            <a:extLst>
              <a:ext uri="{FF2B5EF4-FFF2-40B4-BE49-F238E27FC236}">
                <a16:creationId xmlns:a16="http://schemas.microsoft.com/office/drawing/2014/main" id="{CD2C0E4B-096E-4A07-A7FC-2B86F644E876}"/>
              </a:ext>
            </a:extLst>
          </p:cNvPr>
          <p:cNvSpPr>
            <a:spLocks noGrp="1" noChangeArrowheads="1"/>
          </p:cNvSpPr>
          <p:nvPr>
            <p:ph type="body" idx="1"/>
          </p:nvPr>
        </p:nvSpPr>
        <p:spPr/>
        <p:txBody>
          <a:bodyPr/>
          <a:lstStyle/>
          <a:p>
            <a:pPr lvl="1" eaLnBrk="1" hangingPunct="1">
              <a:defRPr/>
            </a:pPr>
            <a:r>
              <a:rPr lang="en-US" altLang="en-US"/>
              <a:t>Make it a team effort.  Share concerns.</a:t>
            </a:r>
          </a:p>
          <a:p>
            <a:pPr lvl="1" eaLnBrk="1" hangingPunct="1">
              <a:defRPr/>
            </a:pPr>
            <a:r>
              <a:rPr lang="en-US" altLang="en-US"/>
              <a:t>Decide to address one or two important issues to start.  </a:t>
            </a:r>
          </a:p>
          <a:p>
            <a:pPr lvl="1" eaLnBrk="1" hangingPunct="1">
              <a:defRPr/>
            </a:pPr>
            <a:r>
              <a:rPr lang="en-US" altLang="en-US"/>
              <a:t>Ask for volunteers and assign tasks. </a:t>
            </a:r>
          </a:p>
          <a:p>
            <a:pPr lvl="1" eaLnBrk="1" hangingPunct="1">
              <a:defRPr/>
            </a:pPr>
            <a:r>
              <a:rPr lang="en-US" altLang="en-US"/>
              <a:t>Agree on a meeting schedule.</a:t>
            </a:r>
          </a:p>
        </p:txBody>
      </p:sp>
      <p:sp>
        <p:nvSpPr>
          <p:cNvPr id="38917" name="AutoShape 4">
            <a:hlinkClick r:id="rId2" action="ppaction://hlinkfile" highlightClick="1"/>
            <a:extLst>
              <a:ext uri="{FF2B5EF4-FFF2-40B4-BE49-F238E27FC236}">
                <a16:creationId xmlns:a16="http://schemas.microsoft.com/office/drawing/2014/main" id="{30BC7DBB-3CB7-4748-BD6F-F56E228DF720}"/>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D26DD2E3-10DF-4115-AE02-9117AE62F4A7}"/>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0D167976-6885-44A9-94F2-2D8998A137CA}" type="slidenum">
              <a:rPr lang="en-US" altLang="en-US" sz="1200"/>
              <a:pPr>
                <a:spcBef>
                  <a:spcPct val="0"/>
                </a:spcBef>
                <a:buClrTx/>
                <a:buSzTx/>
                <a:buFontTx/>
                <a:buNone/>
              </a:pPr>
              <a:t>21</a:t>
            </a:fld>
            <a:endParaRPr lang="en-US" altLang="en-US" sz="12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a:extLst>
              <a:ext uri="{FF2B5EF4-FFF2-40B4-BE49-F238E27FC236}">
                <a16:creationId xmlns:a16="http://schemas.microsoft.com/office/drawing/2014/main" id="{D4D8BBD0-BC45-44F4-9A02-563E620C6B4A}"/>
              </a:ext>
            </a:extLst>
          </p:cNvPr>
          <p:cNvSpPr>
            <a:spLocks noGrp="1"/>
          </p:cNvSpPr>
          <p:nvPr>
            <p:ph type="ftr" sz="quarter" idx="10"/>
          </p:nvPr>
        </p:nvSpPr>
        <p:spPr/>
        <p:txBody>
          <a:bodyPr/>
          <a:lstStyle/>
          <a:p>
            <a:pPr>
              <a:defRPr/>
            </a:pPr>
            <a:r>
              <a:rPr lang="en-US" altLang="en-US"/>
              <a:t>2014© National Crime Prevention Council www.ncpc.org</a:t>
            </a:r>
          </a:p>
        </p:txBody>
      </p:sp>
      <p:sp>
        <p:nvSpPr>
          <p:cNvPr id="66562" name="Rectangle 2">
            <a:extLst>
              <a:ext uri="{FF2B5EF4-FFF2-40B4-BE49-F238E27FC236}">
                <a16:creationId xmlns:a16="http://schemas.microsoft.com/office/drawing/2014/main" id="{58866F3C-F481-42E8-BCD6-E743CF9B034F}"/>
              </a:ext>
            </a:extLst>
          </p:cNvPr>
          <p:cNvSpPr>
            <a:spLocks noGrp="1" noChangeArrowheads="1"/>
          </p:cNvSpPr>
          <p:nvPr>
            <p:ph type="title"/>
          </p:nvPr>
        </p:nvSpPr>
        <p:spPr/>
        <p:txBody>
          <a:bodyPr/>
          <a:lstStyle/>
          <a:p>
            <a:pPr eaLnBrk="1" hangingPunct="1">
              <a:defRPr/>
            </a:pPr>
            <a:r>
              <a:rPr lang="en-US" altLang="en-US" sz="4400"/>
              <a:t>Observation	</a:t>
            </a:r>
          </a:p>
        </p:txBody>
      </p:sp>
      <p:sp>
        <p:nvSpPr>
          <p:cNvPr id="66563" name="Rectangle 3">
            <a:extLst>
              <a:ext uri="{FF2B5EF4-FFF2-40B4-BE49-F238E27FC236}">
                <a16:creationId xmlns:a16="http://schemas.microsoft.com/office/drawing/2014/main" id="{BB42EABE-42E4-4866-97BF-3F50FBB00FA1}"/>
              </a:ext>
            </a:extLst>
          </p:cNvPr>
          <p:cNvSpPr>
            <a:spLocks noGrp="1" noChangeArrowheads="1"/>
          </p:cNvSpPr>
          <p:nvPr>
            <p:ph type="body" idx="1"/>
          </p:nvPr>
        </p:nvSpPr>
        <p:spPr/>
        <p:txBody>
          <a:bodyPr/>
          <a:lstStyle/>
          <a:p>
            <a:pPr eaLnBrk="1" hangingPunct="1">
              <a:defRPr/>
            </a:pPr>
            <a:r>
              <a:rPr lang="en-US" altLang="en-US"/>
              <a:t>Have a meeting to teach residents the best ways to observe and report crime. </a:t>
            </a:r>
          </a:p>
          <a:p>
            <a:pPr eaLnBrk="1" hangingPunct="1">
              <a:defRPr/>
            </a:pPr>
            <a:r>
              <a:rPr lang="en-US" altLang="en-US"/>
              <a:t>Have as many residents as possible take part in this meeting. </a:t>
            </a:r>
          </a:p>
          <a:p>
            <a:pPr eaLnBrk="1" hangingPunct="1">
              <a:defRPr/>
            </a:pPr>
            <a:r>
              <a:rPr lang="en-US" altLang="en-US"/>
              <a:t>Include youth, adults, and seniors. </a:t>
            </a:r>
          </a:p>
          <a:p>
            <a:pPr eaLnBrk="1" hangingPunct="1">
              <a:defRPr/>
            </a:pPr>
            <a:r>
              <a:rPr lang="en-US" altLang="en-US"/>
              <a:t>Remember that all see the neighborhood from  different perspectives.</a:t>
            </a:r>
          </a:p>
        </p:txBody>
      </p:sp>
      <p:pic>
        <p:nvPicPr>
          <p:cNvPr id="39941" name="Picture 5" descr="MMj03957550000[1]">
            <a:extLst>
              <a:ext uri="{FF2B5EF4-FFF2-40B4-BE49-F238E27FC236}">
                <a16:creationId xmlns:a16="http://schemas.microsoft.com/office/drawing/2014/main" id="{471D39E6-737F-4A5A-9E85-55005507BB04}"/>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533400"/>
            <a:ext cx="1447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2" name="AutoShape 6">
            <a:hlinkClick r:id="rId3" action="ppaction://hlinkfile" highlightClick="1"/>
            <a:extLst>
              <a:ext uri="{FF2B5EF4-FFF2-40B4-BE49-F238E27FC236}">
                <a16:creationId xmlns:a16="http://schemas.microsoft.com/office/drawing/2014/main" id="{820DFDFB-B0C0-474C-AD01-5E1462EF8D32}"/>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D3D0CAB3-0331-4640-9C87-D97E00A516B1}"/>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987EAC8B-CE1D-42A5-9B48-7B339884B06E}" type="slidenum">
              <a:rPr lang="en-US" altLang="en-US" sz="1200"/>
              <a:pPr>
                <a:spcBef>
                  <a:spcPct val="0"/>
                </a:spcBef>
                <a:buClrTx/>
                <a:buSzTx/>
                <a:buFontTx/>
                <a:buNone/>
              </a:pPr>
              <a:t>22</a:t>
            </a:fld>
            <a:endParaRPr lang="en-US" altLang="en-US" sz="12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215A50D0-3062-4EF2-BF6E-3A7A1365AB16}"/>
              </a:ext>
            </a:extLst>
          </p:cNvPr>
          <p:cNvSpPr>
            <a:spLocks noGrp="1"/>
          </p:cNvSpPr>
          <p:nvPr>
            <p:ph type="ftr" sz="quarter" idx="10"/>
          </p:nvPr>
        </p:nvSpPr>
        <p:spPr/>
        <p:txBody>
          <a:bodyPr/>
          <a:lstStyle/>
          <a:p>
            <a:pPr>
              <a:defRPr/>
            </a:pPr>
            <a:r>
              <a:rPr lang="en-US" altLang="en-US"/>
              <a:t>2014© National Crime Prevention Council www.ncpc.org</a:t>
            </a:r>
          </a:p>
        </p:txBody>
      </p:sp>
      <p:sp>
        <p:nvSpPr>
          <p:cNvPr id="64514" name="Rectangle 2">
            <a:extLst>
              <a:ext uri="{FF2B5EF4-FFF2-40B4-BE49-F238E27FC236}">
                <a16:creationId xmlns:a16="http://schemas.microsoft.com/office/drawing/2014/main" id="{88565A6C-CE17-4F3E-A827-D23036E871BE}"/>
              </a:ext>
            </a:extLst>
          </p:cNvPr>
          <p:cNvSpPr>
            <a:spLocks noGrp="1" noChangeArrowheads="1"/>
          </p:cNvSpPr>
          <p:nvPr>
            <p:ph type="title"/>
          </p:nvPr>
        </p:nvSpPr>
        <p:spPr/>
        <p:txBody>
          <a:bodyPr/>
          <a:lstStyle/>
          <a:p>
            <a:pPr eaLnBrk="1" hangingPunct="1">
              <a:defRPr/>
            </a:pPr>
            <a:r>
              <a:rPr lang="en-US" altLang="en-US" sz="4400"/>
              <a:t>Observation </a:t>
            </a:r>
            <a:r>
              <a:rPr lang="en-US" altLang="en-US" sz="2800"/>
              <a:t>(continued)</a:t>
            </a:r>
          </a:p>
        </p:txBody>
      </p:sp>
      <p:sp>
        <p:nvSpPr>
          <p:cNvPr id="64515" name="Rectangle 3">
            <a:extLst>
              <a:ext uri="{FF2B5EF4-FFF2-40B4-BE49-F238E27FC236}">
                <a16:creationId xmlns:a16="http://schemas.microsoft.com/office/drawing/2014/main" id="{AD754550-0597-47AC-89BA-40FA3F24AD09}"/>
              </a:ext>
            </a:extLst>
          </p:cNvPr>
          <p:cNvSpPr>
            <a:spLocks noGrp="1" noChangeArrowheads="1"/>
          </p:cNvSpPr>
          <p:nvPr>
            <p:ph type="body" idx="1"/>
          </p:nvPr>
        </p:nvSpPr>
        <p:spPr/>
        <p:txBody>
          <a:bodyPr/>
          <a:lstStyle/>
          <a:p>
            <a:pPr eaLnBrk="1" hangingPunct="1">
              <a:lnSpc>
                <a:spcPct val="90000"/>
              </a:lnSpc>
              <a:defRPr/>
            </a:pPr>
            <a:r>
              <a:rPr lang="en-US" altLang="en-US"/>
              <a:t>Neighbors should look and listen for…</a:t>
            </a:r>
          </a:p>
          <a:p>
            <a:pPr lvl="1" eaLnBrk="1" hangingPunct="1">
              <a:lnSpc>
                <a:spcPct val="90000"/>
              </a:lnSpc>
              <a:defRPr/>
            </a:pPr>
            <a:r>
              <a:rPr lang="en-US" altLang="en-US"/>
              <a:t>Someone screaming or shouting for help</a:t>
            </a:r>
          </a:p>
          <a:p>
            <a:pPr lvl="1" eaLnBrk="1" hangingPunct="1">
              <a:lnSpc>
                <a:spcPct val="90000"/>
              </a:lnSpc>
              <a:defRPr/>
            </a:pPr>
            <a:r>
              <a:rPr lang="en-US" altLang="en-US"/>
              <a:t>Someone looking into windows and parked cars </a:t>
            </a:r>
          </a:p>
          <a:p>
            <a:pPr lvl="1" eaLnBrk="1" hangingPunct="1">
              <a:lnSpc>
                <a:spcPct val="90000"/>
              </a:lnSpc>
              <a:defRPr/>
            </a:pPr>
            <a:r>
              <a:rPr lang="en-US" altLang="en-US"/>
              <a:t>Unusual noises</a:t>
            </a:r>
          </a:p>
          <a:p>
            <a:pPr lvl="1" eaLnBrk="1" hangingPunct="1">
              <a:lnSpc>
                <a:spcPct val="90000"/>
              </a:lnSpc>
              <a:defRPr/>
            </a:pPr>
            <a:r>
              <a:rPr lang="en-US" altLang="en-US"/>
              <a:t>Property being taken from houses where no one is at home or from closed businesses</a:t>
            </a:r>
          </a:p>
          <a:p>
            <a:pPr lvl="1" eaLnBrk="1" hangingPunct="1">
              <a:lnSpc>
                <a:spcPct val="90000"/>
              </a:lnSpc>
              <a:defRPr/>
            </a:pPr>
            <a:r>
              <a:rPr lang="en-US" altLang="en-US"/>
              <a:t>Cars, vans, or trucks moving slowly with no apparent destination, or with no lights on </a:t>
            </a:r>
          </a:p>
        </p:txBody>
      </p:sp>
      <p:sp>
        <p:nvSpPr>
          <p:cNvPr id="40965" name="AutoShape 4">
            <a:hlinkClick r:id="rId3" action="ppaction://hlinkfile" highlightClick="1"/>
            <a:extLst>
              <a:ext uri="{FF2B5EF4-FFF2-40B4-BE49-F238E27FC236}">
                <a16:creationId xmlns:a16="http://schemas.microsoft.com/office/drawing/2014/main" id="{7AAE9F58-3EF9-4787-9924-6B233B93AF1B}"/>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672D2ED0-1B05-4A3A-B44F-2692F8620B87}"/>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97EDF7D8-4141-4952-99C3-9180E017D933}" type="slidenum">
              <a:rPr lang="en-US" altLang="en-US" sz="1200"/>
              <a:pPr>
                <a:spcBef>
                  <a:spcPct val="0"/>
                </a:spcBef>
                <a:buClrTx/>
                <a:buSzTx/>
                <a:buFontTx/>
                <a:buNone/>
              </a:pPr>
              <a:t>23</a:t>
            </a:fld>
            <a:endParaRPr lang="en-US" altLang="en-US" sz="12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FA1C9031-A185-41A0-8CB5-6733D93A4387}"/>
              </a:ext>
            </a:extLst>
          </p:cNvPr>
          <p:cNvSpPr>
            <a:spLocks noGrp="1"/>
          </p:cNvSpPr>
          <p:nvPr>
            <p:ph type="ftr" sz="quarter" idx="10"/>
          </p:nvPr>
        </p:nvSpPr>
        <p:spPr/>
        <p:txBody>
          <a:bodyPr/>
          <a:lstStyle/>
          <a:p>
            <a:pPr>
              <a:defRPr/>
            </a:pPr>
            <a:r>
              <a:rPr lang="en-US" altLang="en-US"/>
              <a:t>2014© National Crime Prevention Council www.ncpc.org</a:t>
            </a:r>
          </a:p>
        </p:txBody>
      </p:sp>
      <p:sp>
        <p:nvSpPr>
          <p:cNvPr id="65538" name="Rectangle 2">
            <a:extLst>
              <a:ext uri="{FF2B5EF4-FFF2-40B4-BE49-F238E27FC236}">
                <a16:creationId xmlns:a16="http://schemas.microsoft.com/office/drawing/2014/main" id="{D04D347C-3E60-4589-A831-89C998F375EA}"/>
              </a:ext>
            </a:extLst>
          </p:cNvPr>
          <p:cNvSpPr>
            <a:spLocks noGrp="1" noChangeArrowheads="1"/>
          </p:cNvSpPr>
          <p:nvPr>
            <p:ph type="title"/>
          </p:nvPr>
        </p:nvSpPr>
        <p:spPr/>
        <p:txBody>
          <a:bodyPr/>
          <a:lstStyle/>
          <a:p>
            <a:pPr eaLnBrk="1" hangingPunct="1">
              <a:defRPr/>
            </a:pPr>
            <a:r>
              <a:rPr lang="en-US" altLang="en-US" sz="4400"/>
              <a:t>Observation </a:t>
            </a:r>
            <a:r>
              <a:rPr lang="en-US" altLang="en-US" sz="2800"/>
              <a:t>(continued)</a:t>
            </a:r>
          </a:p>
        </p:txBody>
      </p:sp>
      <p:sp>
        <p:nvSpPr>
          <p:cNvPr id="65539" name="Rectangle 3">
            <a:extLst>
              <a:ext uri="{FF2B5EF4-FFF2-40B4-BE49-F238E27FC236}">
                <a16:creationId xmlns:a16="http://schemas.microsoft.com/office/drawing/2014/main" id="{467B20D2-C0CD-48BF-9ED8-CE1E5C9C2E8B}"/>
              </a:ext>
            </a:extLst>
          </p:cNvPr>
          <p:cNvSpPr>
            <a:spLocks noGrp="1" noChangeArrowheads="1"/>
          </p:cNvSpPr>
          <p:nvPr>
            <p:ph type="body" idx="1"/>
          </p:nvPr>
        </p:nvSpPr>
        <p:spPr/>
        <p:txBody>
          <a:bodyPr/>
          <a:lstStyle/>
          <a:p>
            <a:pPr eaLnBrk="1" hangingPunct="1">
              <a:defRPr/>
            </a:pPr>
            <a:r>
              <a:rPr lang="en-US" altLang="en-US"/>
              <a:t>Neighbors should also look for…</a:t>
            </a:r>
          </a:p>
          <a:p>
            <a:pPr lvl="1" eaLnBrk="1" hangingPunct="1">
              <a:defRPr/>
            </a:pPr>
            <a:r>
              <a:rPr lang="en-US" altLang="en-US"/>
              <a:t>Anyone being forced into a vehicle </a:t>
            </a:r>
          </a:p>
          <a:p>
            <a:pPr lvl="1" eaLnBrk="1" hangingPunct="1">
              <a:defRPr/>
            </a:pPr>
            <a:r>
              <a:rPr lang="en-US" altLang="en-US"/>
              <a:t>A stranger sitting in a car or stopping to talk to a child</a:t>
            </a:r>
          </a:p>
          <a:p>
            <a:pPr lvl="1" eaLnBrk="1" hangingPunct="1">
              <a:defRPr/>
            </a:pPr>
            <a:r>
              <a:rPr lang="en-US" altLang="en-US"/>
              <a:t>Abandoned cars</a:t>
            </a:r>
          </a:p>
          <a:p>
            <a:pPr lvl="1" eaLnBrk="1" hangingPunct="1">
              <a:defRPr/>
            </a:pPr>
            <a:r>
              <a:rPr lang="en-US" altLang="en-US"/>
              <a:t>Any unusual activity in businesses, alleys, isolated areas, and notorious problem spots in your neighborhood </a:t>
            </a:r>
          </a:p>
        </p:txBody>
      </p:sp>
      <p:sp>
        <p:nvSpPr>
          <p:cNvPr id="43013" name="AutoShape 4">
            <a:hlinkClick r:id="rId2" action="ppaction://hlinkfile" highlightClick="1"/>
            <a:extLst>
              <a:ext uri="{FF2B5EF4-FFF2-40B4-BE49-F238E27FC236}">
                <a16:creationId xmlns:a16="http://schemas.microsoft.com/office/drawing/2014/main" id="{9C77239B-BB1E-4EEA-BB8C-71C82336ED26}"/>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50964AE3-6514-4BF3-9393-DA2FC6EE8CEE}"/>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5A9CAD91-4296-4D97-B952-9646064033E5}" type="slidenum">
              <a:rPr lang="en-US" altLang="en-US" sz="1200"/>
              <a:pPr>
                <a:spcBef>
                  <a:spcPct val="0"/>
                </a:spcBef>
                <a:buClrTx/>
                <a:buSzTx/>
                <a:buFontTx/>
                <a:buNone/>
              </a:pPr>
              <a:t>24</a:t>
            </a:fld>
            <a:endParaRPr lang="en-US" altLang="en-US" sz="12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D2FD7300-4FAC-4C9F-809A-CBE6031C3515}"/>
              </a:ext>
            </a:extLst>
          </p:cNvPr>
          <p:cNvSpPr>
            <a:spLocks noGrp="1"/>
          </p:cNvSpPr>
          <p:nvPr>
            <p:ph type="ftr" sz="quarter" idx="10"/>
          </p:nvPr>
        </p:nvSpPr>
        <p:spPr/>
        <p:txBody>
          <a:bodyPr/>
          <a:lstStyle/>
          <a:p>
            <a:pPr>
              <a:defRPr/>
            </a:pPr>
            <a:r>
              <a:rPr lang="en-US" altLang="en-US"/>
              <a:t>2014© National Crime Prevention Council www.ncpc.org</a:t>
            </a:r>
          </a:p>
        </p:txBody>
      </p:sp>
      <p:sp>
        <p:nvSpPr>
          <p:cNvPr id="80898" name="Rectangle 2">
            <a:extLst>
              <a:ext uri="{FF2B5EF4-FFF2-40B4-BE49-F238E27FC236}">
                <a16:creationId xmlns:a16="http://schemas.microsoft.com/office/drawing/2014/main" id="{45E0C793-76B5-4F02-BA21-012C3F66592A}"/>
              </a:ext>
            </a:extLst>
          </p:cNvPr>
          <p:cNvSpPr>
            <a:spLocks noGrp="1" noChangeArrowheads="1"/>
          </p:cNvSpPr>
          <p:nvPr>
            <p:ph type="title"/>
          </p:nvPr>
        </p:nvSpPr>
        <p:spPr/>
        <p:txBody>
          <a:bodyPr/>
          <a:lstStyle/>
          <a:p>
            <a:pPr eaLnBrk="1" hangingPunct="1">
              <a:defRPr/>
            </a:pPr>
            <a:r>
              <a:rPr lang="en-US" altLang="en-US" sz="4400"/>
              <a:t>Reporting Crime</a:t>
            </a:r>
          </a:p>
        </p:txBody>
      </p:sp>
      <p:sp>
        <p:nvSpPr>
          <p:cNvPr id="80899" name="Rectangle 3">
            <a:extLst>
              <a:ext uri="{FF2B5EF4-FFF2-40B4-BE49-F238E27FC236}">
                <a16:creationId xmlns:a16="http://schemas.microsoft.com/office/drawing/2014/main" id="{1B05F475-D7C9-47B5-ACBC-C6185CD8121F}"/>
              </a:ext>
            </a:extLst>
          </p:cNvPr>
          <p:cNvSpPr>
            <a:spLocks noGrp="1" noChangeArrowheads="1"/>
          </p:cNvSpPr>
          <p:nvPr>
            <p:ph type="body" idx="1"/>
          </p:nvPr>
        </p:nvSpPr>
        <p:spPr>
          <a:xfrm>
            <a:off x="914400" y="1371600"/>
            <a:ext cx="8229600" cy="4495800"/>
          </a:xfrm>
        </p:spPr>
        <p:txBody>
          <a:bodyPr/>
          <a:lstStyle/>
          <a:p>
            <a:pPr eaLnBrk="1" hangingPunct="1">
              <a:defRPr/>
            </a:pPr>
            <a:r>
              <a:rPr lang="en-US" altLang="en-US"/>
              <a:t>Stay calm.</a:t>
            </a:r>
          </a:p>
          <a:p>
            <a:pPr eaLnBrk="1" hangingPunct="1">
              <a:defRPr/>
            </a:pPr>
            <a:r>
              <a:rPr lang="en-US" altLang="en-US"/>
              <a:t> It is important not to panic even though you might be scared. </a:t>
            </a:r>
          </a:p>
          <a:p>
            <a:pPr eaLnBrk="1" hangingPunct="1">
              <a:defRPr/>
            </a:pPr>
            <a:r>
              <a:rPr lang="en-US" altLang="en-US"/>
              <a:t>Call the police immediately!</a:t>
            </a:r>
          </a:p>
          <a:p>
            <a:pPr eaLnBrk="1" hangingPunct="1">
              <a:defRPr/>
            </a:pPr>
            <a:r>
              <a:rPr lang="en-US" altLang="en-US"/>
              <a:t>On the phone, give the police the most important information first – the location of the crime, the type of crime, whether there are injuries, where the criminal went, etc. </a:t>
            </a:r>
          </a:p>
        </p:txBody>
      </p:sp>
      <p:sp>
        <p:nvSpPr>
          <p:cNvPr id="44037" name="AutoShape 4">
            <a:hlinkClick r:id="rId3" action="ppaction://hlinkfile" highlightClick="1"/>
            <a:extLst>
              <a:ext uri="{FF2B5EF4-FFF2-40B4-BE49-F238E27FC236}">
                <a16:creationId xmlns:a16="http://schemas.microsoft.com/office/drawing/2014/main" id="{9DFF3576-3C34-41E4-BC1D-C7139B037233}"/>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C478DCAD-892D-47A4-91AE-D8230E375640}"/>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6983CE7B-93CC-4369-918C-6AE47FDD882B}" type="slidenum">
              <a:rPr lang="en-US" altLang="en-US" sz="1200"/>
              <a:pPr>
                <a:spcBef>
                  <a:spcPct val="0"/>
                </a:spcBef>
                <a:buClrTx/>
                <a:buSzTx/>
                <a:buFontTx/>
                <a:buNone/>
              </a:pPr>
              <a:t>25</a:t>
            </a:fld>
            <a:endParaRPr lang="en-US" altLang="en-US" sz="12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5609F2EE-018B-4602-8B9E-D9CB8CC12C91}"/>
              </a:ext>
            </a:extLst>
          </p:cNvPr>
          <p:cNvSpPr>
            <a:spLocks noGrp="1"/>
          </p:cNvSpPr>
          <p:nvPr>
            <p:ph type="ftr" sz="quarter" idx="10"/>
          </p:nvPr>
        </p:nvSpPr>
        <p:spPr/>
        <p:txBody>
          <a:bodyPr/>
          <a:lstStyle/>
          <a:p>
            <a:pPr>
              <a:defRPr/>
            </a:pPr>
            <a:r>
              <a:rPr lang="en-US" altLang="en-US"/>
              <a:t>2014© National Crime Prevention Council www.ncpc.org</a:t>
            </a:r>
          </a:p>
        </p:txBody>
      </p:sp>
      <p:sp>
        <p:nvSpPr>
          <p:cNvPr id="73730" name="Rectangle 2">
            <a:extLst>
              <a:ext uri="{FF2B5EF4-FFF2-40B4-BE49-F238E27FC236}">
                <a16:creationId xmlns:a16="http://schemas.microsoft.com/office/drawing/2014/main" id="{8A0EA23C-05EF-4E42-9CBF-9D2E5283944B}"/>
              </a:ext>
            </a:extLst>
          </p:cNvPr>
          <p:cNvSpPr>
            <a:spLocks noGrp="1" noChangeArrowheads="1"/>
          </p:cNvSpPr>
          <p:nvPr>
            <p:ph type="title"/>
          </p:nvPr>
        </p:nvSpPr>
        <p:spPr>
          <a:xfrm>
            <a:off x="533400" y="0"/>
            <a:ext cx="8229600" cy="1143000"/>
          </a:xfrm>
        </p:spPr>
        <p:txBody>
          <a:bodyPr/>
          <a:lstStyle/>
          <a:p>
            <a:pPr eaLnBrk="1" hangingPunct="1">
              <a:defRPr/>
            </a:pPr>
            <a:r>
              <a:rPr lang="en-US" altLang="en-US" sz="4400"/>
              <a:t>Reporting Crime </a:t>
            </a:r>
            <a:r>
              <a:rPr lang="en-US" altLang="en-US" sz="2800"/>
              <a:t>(continued)</a:t>
            </a:r>
          </a:p>
        </p:txBody>
      </p:sp>
      <p:sp>
        <p:nvSpPr>
          <p:cNvPr id="73731" name="Rectangle 3">
            <a:extLst>
              <a:ext uri="{FF2B5EF4-FFF2-40B4-BE49-F238E27FC236}">
                <a16:creationId xmlns:a16="http://schemas.microsoft.com/office/drawing/2014/main" id="{EFF8583A-717A-4423-81E9-3FF60214DD09}"/>
              </a:ext>
            </a:extLst>
          </p:cNvPr>
          <p:cNvSpPr>
            <a:spLocks noGrp="1" noChangeArrowheads="1"/>
          </p:cNvSpPr>
          <p:nvPr>
            <p:ph type="body" idx="1"/>
          </p:nvPr>
        </p:nvSpPr>
        <p:spPr>
          <a:xfrm>
            <a:off x="304800" y="1143000"/>
            <a:ext cx="8610600" cy="4876800"/>
          </a:xfrm>
        </p:spPr>
        <p:txBody>
          <a:bodyPr/>
          <a:lstStyle/>
          <a:p>
            <a:pPr eaLnBrk="1" hangingPunct="1">
              <a:lnSpc>
                <a:spcPct val="80000"/>
              </a:lnSpc>
              <a:defRPr/>
            </a:pPr>
            <a:r>
              <a:rPr lang="en-US" altLang="en-US"/>
              <a:t>Write down what you saw and heard IMMEDIATELY!</a:t>
            </a:r>
          </a:p>
          <a:p>
            <a:pPr eaLnBrk="1" hangingPunct="1">
              <a:lnSpc>
                <a:spcPct val="80000"/>
              </a:lnSpc>
              <a:defRPr/>
            </a:pPr>
            <a:r>
              <a:rPr lang="en-US" altLang="en-US"/>
              <a:t>Tell the police what happened, when, where, and who was involved.</a:t>
            </a:r>
          </a:p>
          <a:p>
            <a:pPr eaLnBrk="1" hangingPunct="1">
              <a:lnSpc>
                <a:spcPct val="80000"/>
              </a:lnSpc>
              <a:defRPr/>
            </a:pPr>
            <a:r>
              <a:rPr lang="en-US" altLang="en-US"/>
              <a:t>Describe the suspect: sex, race, age, height, weight, hair color, distinctive characteristics (facial hair, scars, tattoos, accent, etc.).</a:t>
            </a:r>
          </a:p>
          <a:p>
            <a:pPr eaLnBrk="1" hangingPunct="1">
              <a:lnSpc>
                <a:spcPct val="80000"/>
              </a:lnSpc>
              <a:defRPr/>
            </a:pPr>
            <a:r>
              <a:rPr lang="en-US" altLang="en-US"/>
              <a:t>Describe any vehicle involved: color, make, model, year, license plate, and special features: stickers, dents, or decals, as well as direction of travel from the crime scene. </a:t>
            </a:r>
          </a:p>
          <a:p>
            <a:pPr eaLnBrk="1" hangingPunct="1">
              <a:lnSpc>
                <a:spcPct val="80000"/>
              </a:lnSpc>
              <a:buFont typeface="Wingdings" panose="05000000000000000000" pitchFamily="2" charset="2"/>
              <a:buNone/>
              <a:defRPr/>
            </a:pPr>
            <a:endParaRPr lang="en-US" altLang="en-US"/>
          </a:p>
        </p:txBody>
      </p:sp>
      <p:sp>
        <p:nvSpPr>
          <p:cNvPr id="46085" name="AutoShape 4">
            <a:hlinkClick r:id="rId2" action="ppaction://hlinkfile" highlightClick="1"/>
            <a:extLst>
              <a:ext uri="{FF2B5EF4-FFF2-40B4-BE49-F238E27FC236}">
                <a16:creationId xmlns:a16="http://schemas.microsoft.com/office/drawing/2014/main" id="{56AB14D7-968B-4AFA-980A-CB18EC40A4AC}"/>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CF8F533F-30D4-4E0A-9673-BF96B7908542}"/>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FB9E56BE-5DFC-491B-836A-5AEB6498D045}" type="slidenum">
              <a:rPr lang="en-US" altLang="en-US" sz="1200"/>
              <a:pPr>
                <a:spcBef>
                  <a:spcPct val="0"/>
                </a:spcBef>
                <a:buClrTx/>
                <a:buSzTx/>
                <a:buFontTx/>
                <a:buNone/>
              </a:pPr>
              <a:t>26</a:t>
            </a:fld>
            <a:endParaRPr lang="en-US" altLang="en-US" sz="12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5E3DB9E7-3E84-4DDF-8B27-5048AB9B9591}"/>
              </a:ext>
            </a:extLst>
          </p:cNvPr>
          <p:cNvSpPr>
            <a:spLocks noGrp="1"/>
          </p:cNvSpPr>
          <p:nvPr>
            <p:ph type="ftr" sz="quarter" idx="10"/>
          </p:nvPr>
        </p:nvSpPr>
        <p:spPr/>
        <p:txBody>
          <a:bodyPr/>
          <a:lstStyle/>
          <a:p>
            <a:pPr>
              <a:defRPr/>
            </a:pPr>
            <a:r>
              <a:rPr lang="en-US" altLang="en-US"/>
              <a:t>2014© National Crime Prevention Council www.ncpc.org</a:t>
            </a:r>
          </a:p>
        </p:txBody>
      </p:sp>
      <p:sp>
        <p:nvSpPr>
          <p:cNvPr id="74754" name="Rectangle 2">
            <a:extLst>
              <a:ext uri="{FF2B5EF4-FFF2-40B4-BE49-F238E27FC236}">
                <a16:creationId xmlns:a16="http://schemas.microsoft.com/office/drawing/2014/main" id="{F3889D58-BD6E-4049-8FBF-3DF380CA5C2E}"/>
              </a:ext>
            </a:extLst>
          </p:cNvPr>
          <p:cNvSpPr>
            <a:spLocks noGrp="1" noChangeArrowheads="1"/>
          </p:cNvSpPr>
          <p:nvPr>
            <p:ph type="title"/>
          </p:nvPr>
        </p:nvSpPr>
        <p:spPr/>
        <p:txBody>
          <a:bodyPr/>
          <a:lstStyle/>
          <a:p>
            <a:pPr eaLnBrk="1" hangingPunct="1">
              <a:defRPr/>
            </a:pPr>
            <a:r>
              <a:rPr lang="en-US" altLang="en-US" sz="4400"/>
              <a:t>Reporting Crime </a:t>
            </a:r>
            <a:r>
              <a:rPr lang="en-US" altLang="en-US" sz="2800"/>
              <a:t>(continued)</a:t>
            </a:r>
          </a:p>
        </p:txBody>
      </p:sp>
      <p:sp>
        <p:nvSpPr>
          <p:cNvPr id="74755" name="Rectangle 3">
            <a:extLst>
              <a:ext uri="{FF2B5EF4-FFF2-40B4-BE49-F238E27FC236}">
                <a16:creationId xmlns:a16="http://schemas.microsoft.com/office/drawing/2014/main" id="{3021217C-6341-4C0D-856F-16B446C829BF}"/>
              </a:ext>
            </a:extLst>
          </p:cNvPr>
          <p:cNvSpPr>
            <a:spLocks noGrp="1" noChangeArrowheads="1"/>
          </p:cNvSpPr>
          <p:nvPr>
            <p:ph type="body" idx="1"/>
          </p:nvPr>
        </p:nvSpPr>
        <p:spPr>
          <a:xfrm>
            <a:off x="685800" y="1371600"/>
            <a:ext cx="8229600" cy="4495800"/>
          </a:xfrm>
        </p:spPr>
        <p:txBody>
          <a:bodyPr/>
          <a:lstStyle/>
          <a:p>
            <a:pPr eaLnBrk="1" hangingPunct="1">
              <a:lnSpc>
                <a:spcPct val="90000"/>
              </a:lnSpc>
              <a:defRPr/>
            </a:pPr>
            <a:r>
              <a:rPr lang="en-US" altLang="en-US"/>
              <a:t>You may be asked to make a complaint or testify in court. Remember, if you don’t help the police, the criminal might hurt someone else.</a:t>
            </a:r>
          </a:p>
          <a:p>
            <a:pPr eaLnBrk="1" hangingPunct="1">
              <a:lnSpc>
                <a:spcPct val="90000"/>
              </a:lnSpc>
              <a:defRPr/>
            </a:pPr>
            <a:endParaRPr lang="en-US" altLang="en-US"/>
          </a:p>
          <a:p>
            <a:pPr eaLnBrk="1" hangingPunct="1">
              <a:lnSpc>
                <a:spcPct val="90000"/>
              </a:lnSpc>
              <a:defRPr/>
            </a:pPr>
            <a:r>
              <a:rPr lang="en-US" altLang="en-US"/>
              <a:t>The police may ask you to attend a lineup or look through collections of “mug shots” to try to identify the person you saw commit the crime. </a:t>
            </a:r>
          </a:p>
          <a:p>
            <a:pPr eaLnBrk="1" hangingPunct="1">
              <a:lnSpc>
                <a:spcPct val="90000"/>
              </a:lnSpc>
              <a:defRPr/>
            </a:pPr>
            <a:endParaRPr lang="en-US" altLang="en-US"/>
          </a:p>
        </p:txBody>
      </p:sp>
      <p:sp>
        <p:nvSpPr>
          <p:cNvPr id="47109" name="AutoShape 4">
            <a:hlinkClick r:id="rId3" action="ppaction://hlinkfile" highlightClick="1"/>
            <a:extLst>
              <a:ext uri="{FF2B5EF4-FFF2-40B4-BE49-F238E27FC236}">
                <a16:creationId xmlns:a16="http://schemas.microsoft.com/office/drawing/2014/main" id="{0F16B80D-3571-4D6B-B3DF-A90856729ACA}"/>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AC709B7F-E115-4B64-8B0B-51328A2FE21D}"/>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25E09E30-02A0-4D7B-8BDE-461B6A568C0B}" type="slidenum">
              <a:rPr lang="en-US" altLang="en-US" sz="1200"/>
              <a:pPr>
                <a:spcBef>
                  <a:spcPct val="0"/>
                </a:spcBef>
                <a:buClrTx/>
                <a:buSzTx/>
                <a:buFontTx/>
                <a:buNone/>
              </a:pPr>
              <a:t>27</a:t>
            </a:fld>
            <a:endParaRPr lang="en-US" altLang="en-US" sz="12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4A051E2-356D-4059-9DD2-0575C4F4D9B7}"/>
              </a:ext>
            </a:extLst>
          </p:cNvPr>
          <p:cNvSpPr>
            <a:spLocks noGrp="1"/>
          </p:cNvSpPr>
          <p:nvPr>
            <p:ph type="ftr" sz="quarter" idx="10"/>
          </p:nvPr>
        </p:nvSpPr>
        <p:spPr/>
        <p:txBody>
          <a:bodyPr/>
          <a:lstStyle/>
          <a:p>
            <a:pPr>
              <a:defRPr/>
            </a:pPr>
            <a:r>
              <a:rPr lang="en-US" altLang="en-US"/>
              <a:t>2014© National Crime Prevention Council www.ncpc.org</a:t>
            </a:r>
          </a:p>
        </p:txBody>
      </p:sp>
      <p:sp>
        <p:nvSpPr>
          <p:cNvPr id="158722" name="Rectangle 2">
            <a:extLst>
              <a:ext uri="{FF2B5EF4-FFF2-40B4-BE49-F238E27FC236}">
                <a16:creationId xmlns:a16="http://schemas.microsoft.com/office/drawing/2014/main" id="{7CEEAB95-C7A6-4734-829A-B2D851FB9FB5}"/>
              </a:ext>
            </a:extLst>
          </p:cNvPr>
          <p:cNvSpPr>
            <a:spLocks noGrp="1" noChangeArrowheads="1"/>
          </p:cNvSpPr>
          <p:nvPr>
            <p:ph type="title"/>
          </p:nvPr>
        </p:nvSpPr>
        <p:spPr>
          <a:xfrm>
            <a:off x="457200" y="274638"/>
            <a:ext cx="8229600" cy="1706562"/>
          </a:xfrm>
        </p:spPr>
        <p:txBody>
          <a:bodyPr/>
          <a:lstStyle/>
          <a:p>
            <a:pPr eaLnBrk="1" hangingPunct="1">
              <a:defRPr/>
            </a:pPr>
            <a:r>
              <a:rPr lang="en-US" altLang="en-US" sz="5400"/>
              <a:t>Group Activity</a:t>
            </a:r>
          </a:p>
        </p:txBody>
      </p:sp>
      <p:pic>
        <p:nvPicPr>
          <p:cNvPr id="49156" name="Picture 8" descr="MCPE01560_0000[1]">
            <a:extLst>
              <a:ext uri="{FF2B5EF4-FFF2-40B4-BE49-F238E27FC236}">
                <a16:creationId xmlns:a16="http://schemas.microsoft.com/office/drawing/2014/main" id="{7FA64E2E-AA61-44FE-91DB-98F327BD89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2133600"/>
            <a:ext cx="4587875" cy="341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969D1695-E151-4932-896F-55CC0C950919}"/>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698E5792-F441-4DC7-8AC8-222C174BEF5B}" type="slidenum">
              <a:rPr lang="en-US" altLang="en-US" sz="1200"/>
              <a:pPr>
                <a:spcBef>
                  <a:spcPct val="0"/>
                </a:spcBef>
                <a:buClrTx/>
                <a:buSzTx/>
                <a:buFontTx/>
                <a:buNone/>
              </a:pPr>
              <a:t>28</a:t>
            </a:fld>
            <a:endParaRPr lang="en-US" altLang="en-US" sz="12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C09737CA-2DAA-4810-B39D-918708E00310}"/>
              </a:ext>
            </a:extLst>
          </p:cNvPr>
          <p:cNvSpPr>
            <a:spLocks noGrp="1"/>
          </p:cNvSpPr>
          <p:nvPr>
            <p:ph type="ftr" sz="quarter" idx="10"/>
          </p:nvPr>
        </p:nvSpPr>
        <p:spPr/>
        <p:txBody>
          <a:bodyPr/>
          <a:lstStyle/>
          <a:p>
            <a:pPr>
              <a:defRPr/>
            </a:pPr>
            <a:r>
              <a:rPr lang="en-US" altLang="en-US"/>
              <a:t>2014© National Crime Prevention Council www.ncpc.org</a:t>
            </a:r>
          </a:p>
        </p:txBody>
      </p:sp>
      <p:sp>
        <p:nvSpPr>
          <p:cNvPr id="69634" name="Rectangle 2">
            <a:extLst>
              <a:ext uri="{FF2B5EF4-FFF2-40B4-BE49-F238E27FC236}">
                <a16:creationId xmlns:a16="http://schemas.microsoft.com/office/drawing/2014/main" id="{9D0B427B-A77E-466C-8741-0C06C93BBEF9}"/>
              </a:ext>
            </a:extLst>
          </p:cNvPr>
          <p:cNvSpPr>
            <a:spLocks noGrp="1" noChangeArrowheads="1"/>
          </p:cNvSpPr>
          <p:nvPr>
            <p:ph type="title"/>
          </p:nvPr>
        </p:nvSpPr>
        <p:spPr/>
        <p:txBody>
          <a:bodyPr/>
          <a:lstStyle/>
          <a:p>
            <a:pPr eaLnBrk="1" hangingPunct="1">
              <a:defRPr/>
            </a:pPr>
            <a:r>
              <a:rPr lang="en-US" altLang="en-US" sz="4400"/>
              <a:t>Are You A Good Witness?</a:t>
            </a:r>
          </a:p>
        </p:txBody>
      </p:sp>
      <p:sp>
        <p:nvSpPr>
          <p:cNvPr id="69635" name="Rectangle 3">
            <a:extLst>
              <a:ext uri="{FF2B5EF4-FFF2-40B4-BE49-F238E27FC236}">
                <a16:creationId xmlns:a16="http://schemas.microsoft.com/office/drawing/2014/main" id="{7F96A90F-1C5C-41E6-B41D-7B16B4F94654}"/>
              </a:ext>
            </a:extLst>
          </p:cNvPr>
          <p:cNvSpPr>
            <a:spLocks noGrp="1" noChangeArrowheads="1"/>
          </p:cNvSpPr>
          <p:nvPr>
            <p:ph type="body" idx="1"/>
          </p:nvPr>
        </p:nvSpPr>
        <p:spPr>
          <a:xfrm>
            <a:off x="228600" y="1447800"/>
            <a:ext cx="8229600" cy="4800600"/>
          </a:xfrm>
        </p:spPr>
        <p:txBody>
          <a:bodyPr/>
          <a:lstStyle/>
          <a:p>
            <a:pPr eaLnBrk="1" hangingPunct="1">
              <a:defRPr/>
            </a:pPr>
            <a:r>
              <a:rPr lang="en-US" altLang="en-US"/>
              <a:t>The following exercise will help you learn how to know important details that will be helpful when you report a crime.</a:t>
            </a:r>
          </a:p>
          <a:p>
            <a:pPr eaLnBrk="1" hangingPunct="1">
              <a:defRPr/>
            </a:pPr>
            <a:r>
              <a:rPr lang="en-US" altLang="en-US"/>
              <a:t>Divide into two groups: witnesses and officers.</a:t>
            </a:r>
          </a:p>
          <a:p>
            <a:pPr eaLnBrk="1" hangingPunct="1">
              <a:defRPr/>
            </a:pPr>
            <a:r>
              <a:rPr lang="en-US" altLang="en-US"/>
              <a:t>The following slide depicts a crime scene. The witnesses will view the scene and then the officers will interview the witnesses. </a:t>
            </a:r>
          </a:p>
          <a:p>
            <a:pPr eaLnBrk="1" hangingPunct="1">
              <a:defRPr/>
            </a:pPr>
            <a:endParaRPr lang="en-US" altLang="en-US"/>
          </a:p>
          <a:p>
            <a:pPr eaLnBrk="1" hangingPunct="1">
              <a:buFont typeface="Wingdings" panose="05000000000000000000" pitchFamily="2" charset="2"/>
              <a:buNone/>
              <a:defRPr/>
            </a:pPr>
            <a:r>
              <a:rPr lang="en-US" altLang="en-US" sz="2000"/>
              <a:t>	Source: </a:t>
            </a:r>
            <a:r>
              <a:rPr lang="en-US" altLang="en-US" sz="2000" i="1"/>
              <a:t>Community Works</a:t>
            </a:r>
            <a:r>
              <a:rPr lang="en-US" altLang="en-US" sz="2000"/>
              <a:t> curriculum, Teens, Crime and the Community</a:t>
            </a:r>
          </a:p>
          <a:p>
            <a:pPr eaLnBrk="1" hangingPunct="1">
              <a:buFont typeface="Wingdings" panose="05000000000000000000" pitchFamily="2" charset="2"/>
              <a:buNone/>
              <a:defRPr/>
            </a:pPr>
            <a:endParaRPr lang="en-US" altLang="en-US" sz="2000"/>
          </a:p>
        </p:txBody>
      </p:sp>
      <p:sp>
        <p:nvSpPr>
          <p:cNvPr id="50181" name="AutoShape 4">
            <a:hlinkClick r:id="rId3" action="ppaction://hlinkfile" highlightClick="1"/>
            <a:extLst>
              <a:ext uri="{FF2B5EF4-FFF2-40B4-BE49-F238E27FC236}">
                <a16:creationId xmlns:a16="http://schemas.microsoft.com/office/drawing/2014/main" id="{E9C9BCA1-CD40-4919-B684-05BCD255ADA9}"/>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8334EE22-8642-443A-AD75-0B96933896F9}"/>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9A81D8DE-875B-488E-93FD-CDC750C64DB2}" type="slidenum">
              <a:rPr lang="en-US" altLang="en-US" sz="1200"/>
              <a:pPr>
                <a:spcBef>
                  <a:spcPct val="0"/>
                </a:spcBef>
                <a:buClrTx/>
                <a:buSzTx/>
                <a:buFontTx/>
                <a:buNone/>
              </a:pPr>
              <a:t>29</a:t>
            </a:fld>
            <a:endParaRPr lang="en-US" altLang="en-US" sz="1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05BA595C-C637-4716-A847-C6693858E74C}"/>
              </a:ext>
            </a:extLst>
          </p:cNvPr>
          <p:cNvSpPr>
            <a:spLocks noGrp="1"/>
          </p:cNvSpPr>
          <p:nvPr>
            <p:ph type="ftr" sz="quarter" idx="10"/>
          </p:nvPr>
        </p:nvSpPr>
        <p:spPr/>
        <p:txBody>
          <a:bodyPr/>
          <a:lstStyle/>
          <a:p>
            <a:pPr>
              <a:defRPr/>
            </a:pPr>
            <a:r>
              <a:rPr lang="en-US" altLang="en-US"/>
              <a:t>2014© National Crime Prevention Council www.ncpc.org</a:t>
            </a:r>
          </a:p>
        </p:txBody>
      </p:sp>
      <p:sp>
        <p:nvSpPr>
          <p:cNvPr id="26626" name="Rectangle 2">
            <a:extLst>
              <a:ext uri="{FF2B5EF4-FFF2-40B4-BE49-F238E27FC236}">
                <a16:creationId xmlns:a16="http://schemas.microsoft.com/office/drawing/2014/main" id="{59E287E7-30C8-41C4-AA4C-795BC26503B5}"/>
              </a:ext>
            </a:extLst>
          </p:cNvPr>
          <p:cNvSpPr>
            <a:spLocks noGrp="1" noChangeArrowheads="1"/>
          </p:cNvSpPr>
          <p:nvPr>
            <p:ph type="title"/>
          </p:nvPr>
        </p:nvSpPr>
        <p:spPr/>
        <p:txBody>
          <a:bodyPr/>
          <a:lstStyle/>
          <a:p>
            <a:pPr eaLnBrk="1" hangingPunct="1">
              <a:defRPr/>
            </a:pPr>
            <a:r>
              <a:rPr lang="en-US" altLang="en-US" sz="4400"/>
              <a:t>Objectives</a:t>
            </a:r>
          </a:p>
        </p:txBody>
      </p:sp>
      <p:sp>
        <p:nvSpPr>
          <p:cNvPr id="26627" name="Rectangle 3">
            <a:extLst>
              <a:ext uri="{FF2B5EF4-FFF2-40B4-BE49-F238E27FC236}">
                <a16:creationId xmlns:a16="http://schemas.microsoft.com/office/drawing/2014/main" id="{9643DA30-D9D4-4804-84E1-484189DD609A}"/>
              </a:ext>
            </a:extLst>
          </p:cNvPr>
          <p:cNvSpPr>
            <a:spLocks noGrp="1" noChangeArrowheads="1"/>
          </p:cNvSpPr>
          <p:nvPr>
            <p:ph type="body" idx="1"/>
          </p:nvPr>
        </p:nvSpPr>
        <p:spPr>
          <a:xfrm>
            <a:off x="533400" y="1524000"/>
            <a:ext cx="8229600" cy="3124200"/>
          </a:xfrm>
        </p:spPr>
        <p:txBody>
          <a:bodyPr/>
          <a:lstStyle/>
          <a:p>
            <a:pPr eaLnBrk="1" hangingPunct="1">
              <a:lnSpc>
                <a:spcPct val="90000"/>
              </a:lnSpc>
              <a:defRPr/>
            </a:pPr>
            <a:r>
              <a:rPr lang="en-US" altLang="en-US"/>
              <a:t>Examine the Importance of Neighborhood Watch</a:t>
            </a:r>
          </a:p>
          <a:p>
            <a:pPr eaLnBrk="1" hangingPunct="1">
              <a:lnSpc>
                <a:spcPct val="90000"/>
              </a:lnSpc>
              <a:buFont typeface="Wingdings" panose="05000000000000000000" pitchFamily="2" charset="2"/>
              <a:buNone/>
              <a:defRPr/>
            </a:pPr>
            <a:endParaRPr lang="en-US" altLang="en-US"/>
          </a:p>
          <a:p>
            <a:pPr eaLnBrk="1" hangingPunct="1">
              <a:lnSpc>
                <a:spcPct val="90000"/>
              </a:lnSpc>
              <a:defRPr/>
            </a:pPr>
            <a:r>
              <a:rPr lang="en-US" altLang="en-US"/>
              <a:t>Look at the History of Neighborhood Watch</a:t>
            </a:r>
          </a:p>
          <a:p>
            <a:pPr eaLnBrk="1" hangingPunct="1">
              <a:lnSpc>
                <a:spcPct val="90000"/>
              </a:lnSpc>
              <a:buFont typeface="Wingdings" panose="05000000000000000000" pitchFamily="2" charset="2"/>
              <a:buNone/>
              <a:defRPr/>
            </a:pPr>
            <a:endParaRPr lang="en-US" altLang="en-US"/>
          </a:p>
          <a:p>
            <a:pPr eaLnBrk="1" hangingPunct="1">
              <a:lnSpc>
                <a:spcPct val="90000"/>
              </a:lnSpc>
              <a:defRPr/>
            </a:pPr>
            <a:r>
              <a:rPr lang="en-US" altLang="en-US"/>
              <a:t>Discuss the Elements of Starting a Neighborhood Watch in Your Community</a:t>
            </a:r>
          </a:p>
        </p:txBody>
      </p:sp>
      <p:sp>
        <p:nvSpPr>
          <p:cNvPr id="9221" name="AutoShape 4">
            <a:hlinkClick r:id="rId3" action="ppaction://hlinkfile" highlightClick="1"/>
            <a:extLst>
              <a:ext uri="{FF2B5EF4-FFF2-40B4-BE49-F238E27FC236}">
                <a16:creationId xmlns:a16="http://schemas.microsoft.com/office/drawing/2014/main" id="{8DE197BB-0347-4B4D-801E-08695879F4B6}"/>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4BF64CE8-B4FA-4FE9-86B4-359F91D63122}"/>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2D8C479A-E4E1-4B25-8172-B55C7A714846}" type="slidenum">
              <a:rPr lang="en-US" altLang="en-US" sz="1200"/>
              <a:pPr>
                <a:spcBef>
                  <a:spcPct val="0"/>
                </a:spcBef>
                <a:buClrTx/>
                <a:buSzTx/>
                <a:buFontTx/>
                <a:buNone/>
              </a:pPr>
              <a:t>3</a:t>
            </a:fld>
            <a:endParaRPr lang="en-US" altLang="en-US" sz="12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EF2184BA-EBA7-4906-BA77-63E694465E92}"/>
              </a:ext>
            </a:extLst>
          </p:cNvPr>
          <p:cNvSpPr>
            <a:spLocks noGrp="1"/>
          </p:cNvSpPr>
          <p:nvPr>
            <p:ph type="ftr" sz="quarter" idx="10"/>
          </p:nvPr>
        </p:nvSpPr>
        <p:spPr/>
        <p:txBody>
          <a:bodyPr/>
          <a:lstStyle/>
          <a:p>
            <a:pPr>
              <a:defRPr/>
            </a:pPr>
            <a:r>
              <a:rPr lang="en-US" altLang="en-US"/>
              <a:t>2014© National Crime Prevention Council www.ncpc.org</a:t>
            </a:r>
          </a:p>
        </p:txBody>
      </p:sp>
      <p:pic>
        <p:nvPicPr>
          <p:cNvPr id="52227" name="Picture 3">
            <a:extLst>
              <a:ext uri="{FF2B5EF4-FFF2-40B4-BE49-F238E27FC236}">
                <a16:creationId xmlns:a16="http://schemas.microsoft.com/office/drawing/2014/main" id="{49F7C30E-410E-45F3-9A76-57A80512A7AB}"/>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371600" y="304800"/>
            <a:ext cx="6400800" cy="5973763"/>
          </a:xfrm>
          <a:noFill/>
        </p:spPr>
      </p:pic>
      <p:sp>
        <p:nvSpPr>
          <p:cNvPr id="52228" name="AutoShape 4">
            <a:hlinkClick r:id="rId3" action="ppaction://hlinkfile" highlightClick="1"/>
            <a:extLst>
              <a:ext uri="{FF2B5EF4-FFF2-40B4-BE49-F238E27FC236}">
                <a16:creationId xmlns:a16="http://schemas.microsoft.com/office/drawing/2014/main" id="{5A652DF4-D5CF-484D-A9BC-2535964D95B8}"/>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49ACD1A8-71CA-4D44-97FB-59D9C6BA2756}"/>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90B7E8D6-D050-4A1A-A943-A83323923702}" type="slidenum">
              <a:rPr lang="en-US" altLang="en-US" sz="1200"/>
              <a:pPr>
                <a:spcBef>
                  <a:spcPct val="0"/>
                </a:spcBef>
                <a:buClrTx/>
                <a:buSzTx/>
                <a:buFontTx/>
                <a:buNone/>
              </a:pPr>
              <a:t>30</a:t>
            </a:fld>
            <a:endParaRPr lang="en-US" altLang="en-US" sz="12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98D48720-C0C9-4F58-BAD8-49FC57EE8127}"/>
              </a:ext>
            </a:extLst>
          </p:cNvPr>
          <p:cNvSpPr>
            <a:spLocks noGrp="1"/>
          </p:cNvSpPr>
          <p:nvPr>
            <p:ph type="ftr" sz="quarter" idx="10"/>
          </p:nvPr>
        </p:nvSpPr>
        <p:spPr/>
        <p:txBody>
          <a:bodyPr/>
          <a:lstStyle/>
          <a:p>
            <a:pPr>
              <a:defRPr/>
            </a:pPr>
            <a:r>
              <a:rPr lang="en-US" altLang="en-US"/>
              <a:t>2014© National Crime Prevention Council www.ncpc.org</a:t>
            </a:r>
          </a:p>
        </p:txBody>
      </p:sp>
      <p:sp>
        <p:nvSpPr>
          <p:cNvPr id="83970" name="Rectangle 2">
            <a:extLst>
              <a:ext uri="{FF2B5EF4-FFF2-40B4-BE49-F238E27FC236}">
                <a16:creationId xmlns:a16="http://schemas.microsoft.com/office/drawing/2014/main" id="{9F9C2C08-A27A-4384-92BE-0E9A7060DC74}"/>
              </a:ext>
            </a:extLst>
          </p:cNvPr>
          <p:cNvSpPr>
            <a:spLocks noGrp="1" noChangeArrowheads="1"/>
          </p:cNvSpPr>
          <p:nvPr>
            <p:ph type="title"/>
          </p:nvPr>
        </p:nvSpPr>
        <p:spPr/>
        <p:txBody>
          <a:bodyPr/>
          <a:lstStyle/>
          <a:p>
            <a:pPr eaLnBrk="1" hangingPunct="1">
              <a:defRPr/>
            </a:pPr>
            <a:r>
              <a:rPr lang="en-US" altLang="en-US" sz="4400"/>
              <a:t>Activity</a:t>
            </a:r>
          </a:p>
        </p:txBody>
      </p:sp>
      <p:sp>
        <p:nvSpPr>
          <p:cNvPr id="83971" name="Rectangle 3">
            <a:extLst>
              <a:ext uri="{FF2B5EF4-FFF2-40B4-BE49-F238E27FC236}">
                <a16:creationId xmlns:a16="http://schemas.microsoft.com/office/drawing/2014/main" id="{F6FB1E08-60CA-4FAA-8A5C-23843AD53FF7}"/>
              </a:ext>
            </a:extLst>
          </p:cNvPr>
          <p:cNvSpPr>
            <a:spLocks noGrp="1" noChangeArrowheads="1"/>
          </p:cNvSpPr>
          <p:nvPr>
            <p:ph type="body" idx="1"/>
          </p:nvPr>
        </p:nvSpPr>
        <p:spPr/>
        <p:txBody>
          <a:bodyPr/>
          <a:lstStyle/>
          <a:p>
            <a:pPr eaLnBrk="1" hangingPunct="1">
              <a:defRPr/>
            </a:pPr>
            <a:r>
              <a:rPr lang="en-US" altLang="en-US"/>
              <a:t>For the next five minutes, conduct your witness/police officer interviews.  </a:t>
            </a:r>
          </a:p>
          <a:p>
            <a:pPr eaLnBrk="1" hangingPunct="1">
              <a:defRPr/>
            </a:pPr>
            <a:r>
              <a:rPr lang="en-US" altLang="en-US"/>
              <a:t>Once everyone is finished, the police officers will share their reports. </a:t>
            </a:r>
          </a:p>
          <a:p>
            <a:pPr eaLnBrk="1" hangingPunct="1">
              <a:defRPr/>
            </a:pPr>
            <a:r>
              <a:rPr lang="en-US" altLang="en-US"/>
              <a:t>Take a few minutes to talk about how to become a good observer.</a:t>
            </a:r>
          </a:p>
          <a:p>
            <a:pPr eaLnBrk="1" hangingPunct="1">
              <a:defRPr/>
            </a:pPr>
            <a:endParaRPr lang="en-US" altLang="en-US"/>
          </a:p>
        </p:txBody>
      </p:sp>
      <p:sp>
        <p:nvSpPr>
          <p:cNvPr id="53253" name="AutoShape 4">
            <a:hlinkClick r:id="rId3" action="ppaction://hlinkfile" highlightClick="1"/>
            <a:extLst>
              <a:ext uri="{FF2B5EF4-FFF2-40B4-BE49-F238E27FC236}">
                <a16:creationId xmlns:a16="http://schemas.microsoft.com/office/drawing/2014/main" id="{4A35574A-7AD5-4EFB-AD51-206B3FF34B7E}"/>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8C378D12-41C7-4402-BB37-AA11AE58EDA5}"/>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E1874144-C75C-45E0-8DE3-00880D7483C8}" type="slidenum">
              <a:rPr lang="en-US" altLang="en-US" sz="1200"/>
              <a:pPr>
                <a:spcBef>
                  <a:spcPct val="0"/>
                </a:spcBef>
                <a:buClrTx/>
                <a:buSzTx/>
                <a:buFontTx/>
                <a:buNone/>
              </a:pPr>
              <a:t>31</a:t>
            </a:fld>
            <a:endParaRPr lang="en-US" altLang="en-US" sz="12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4C5B2D09-0C57-4D62-B3A8-F7E93105A5BB}"/>
              </a:ext>
            </a:extLst>
          </p:cNvPr>
          <p:cNvSpPr>
            <a:spLocks noGrp="1"/>
          </p:cNvSpPr>
          <p:nvPr>
            <p:ph type="ftr" sz="quarter" idx="10"/>
          </p:nvPr>
        </p:nvSpPr>
        <p:spPr/>
        <p:txBody>
          <a:bodyPr/>
          <a:lstStyle/>
          <a:p>
            <a:pPr>
              <a:defRPr/>
            </a:pPr>
            <a:r>
              <a:rPr lang="en-US" altLang="en-US"/>
              <a:t>2014© National Crime Prevention Council www.ncpc.org</a:t>
            </a:r>
          </a:p>
        </p:txBody>
      </p:sp>
      <p:sp>
        <p:nvSpPr>
          <p:cNvPr id="165890" name="Rectangle 2">
            <a:extLst>
              <a:ext uri="{FF2B5EF4-FFF2-40B4-BE49-F238E27FC236}">
                <a16:creationId xmlns:a16="http://schemas.microsoft.com/office/drawing/2014/main" id="{CFD10EFA-6CF6-49EE-BB89-6DAFED25D1BE}"/>
              </a:ext>
            </a:extLst>
          </p:cNvPr>
          <p:cNvSpPr>
            <a:spLocks noGrp="1" noChangeArrowheads="1"/>
          </p:cNvSpPr>
          <p:nvPr>
            <p:ph type="title"/>
          </p:nvPr>
        </p:nvSpPr>
        <p:spPr/>
        <p:txBody>
          <a:bodyPr/>
          <a:lstStyle/>
          <a:p>
            <a:pPr eaLnBrk="1" hangingPunct="1">
              <a:defRPr/>
            </a:pPr>
            <a:r>
              <a:rPr lang="en-US" altLang="en-US"/>
              <a:t>Activity Debrief</a:t>
            </a:r>
          </a:p>
        </p:txBody>
      </p:sp>
      <p:sp>
        <p:nvSpPr>
          <p:cNvPr id="165891" name="Rectangle 3">
            <a:extLst>
              <a:ext uri="{FF2B5EF4-FFF2-40B4-BE49-F238E27FC236}">
                <a16:creationId xmlns:a16="http://schemas.microsoft.com/office/drawing/2014/main" id="{EFCBDC2F-5B8E-48E8-8D51-A54BFEAAD307}"/>
              </a:ext>
            </a:extLst>
          </p:cNvPr>
          <p:cNvSpPr>
            <a:spLocks noGrp="1" noChangeArrowheads="1"/>
          </p:cNvSpPr>
          <p:nvPr>
            <p:ph type="body" idx="1"/>
          </p:nvPr>
        </p:nvSpPr>
        <p:spPr/>
        <p:txBody>
          <a:bodyPr/>
          <a:lstStyle/>
          <a:p>
            <a:pPr eaLnBrk="1" hangingPunct="1">
              <a:defRPr/>
            </a:pPr>
            <a:r>
              <a:rPr lang="en-US" altLang="en-US"/>
              <a:t>Ask these questions:</a:t>
            </a:r>
          </a:p>
          <a:p>
            <a:pPr lvl="1" eaLnBrk="1" hangingPunct="1">
              <a:buFont typeface="Wingdings" pitchFamily="2" charset="2"/>
              <a:buChar char="Ø"/>
              <a:defRPr/>
            </a:pPr>
            <a:r>
              <a:rPr lang="en-US" altLang="en-US"/>
              <a:t>“What was difficult?’</a:t>
            </a:r>
          </a:p>
          <a:p>
            <a:pPr lvl="1" eaLnBrk="1" hangingPunct="1">
              <a:buFont typeface="Wingdings" pitchFamily="2" charset="2"/>
              <a:buChar char="Ø"/>
              <a:defRPr/>
            </a:pPr>
            <a:r>
              <a:rPr lang="en-US" altLang="en-US"/>
              <a:t>“What was easy?”</a:t>
            </a:r>
          </a:p>
          <a:p>
            <a:pPr lvl="1" eaLnBrk="1" hangingPunct="1">
              <a:buFont typeface="Wingdings" pitchFamily="2" charset="2"/>
              <a:buChar char="Ø"/>
              <a:defRPr/>
            </a:pPr>
            <a:r>
              <a:rPr lang="en-US" altLang="en-US"/>
              <a:t>“Why is good reporting important?”</a:t>
            </a:r>
          </a:p>
          <a:p>
            <a:pPr lvl="1" eaLnBrk="1" hangingPunct="1">
              <a:buFont typeface="Wingdings" pitchFamily="2" charset="2"/>
              <a:buChar char="Ø"/>
              <a:defRPr/>
            </a:pPr>
            <a:r>
              <a:rPr lang="en-US" altLang="en-US"/>
              <a:t>“What are the obstacles to good reporting?”</a:t>
            </a:r>
          </a:p>
          <a:p>
            <a:pPr lvl="1" eaLnBrk="1" hangingPunct="1">
              <a:buFont typeface="Wingdings" pitchFamily="2" charset="2"/>
              <a:buChar char="Ø"/>
              <a:defRPr/>
            </a:pPr>
            <a:r>
              <a:rPr lang="en-US" altLang="en-US"/>
              <a:t>“How does good reporting help your community?”</a:t>
            </a:r>
          </a:p>
          <a:p>
            <a:pPr lvl="1" eaLnBrk="1" hangingPunct="1">
              <a:buFont typeface="Wingdings" pitchFamily="2" charset="2"/>
              <a:buChar char="Ø"/>
              <a:defRPr/>
            </a:pPr>
            <a:r>
              <a:rPr lang="en-US" altLang="en-US"/>
              <a:t>“How does it help police?”</a:t>
            </a:r>
          </a:p>
          <a:p>
            <a:pPr eaLnBrk="1" hangingPunct="1">
              <a:defRPr/>
            </a:pPr>
            <a:endParaRPr lang="en-US" altLang="en-US"/>
          </a:p>
          <a:p>
            <a:pPr eaLnBrk="1" hangingPunct="1">
              <a:defRPr/>
            </a:pPr>
            <a:endParaRPr lang="en-US" altLang="en-US"/>
          </a:p>
        </p:txBody>
      </p:sp>
      <p:sp>
        <p:nvSpPr>
          <p:cNvPr id="2" name="Slide Number Placeholder 1">
            <a:extLst>
              <a:ext uri="{FF2B5EF4-FFF2-40B4-BE49-F238E27FC236}">
                <a16:creationId xmlns:a16="http://schemas.microsoft.com/office/drawing/2014/main" id="{526E34A2-AA05-4490-86D7-CEA1EBCE4BA2}"/>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EAA123EB-C7CE-468C-B2CE-2D3DA8533333}" type="slidenum">
              <a:rPr lang="en-US" altLang="en-US" sz="1200"/>
              <a:pPr>
                <a:spcBef>
                  <a:spcPct val="0"/>
                </a:spcBef>
                <a:buClrTx/>
                <a:buSzTx/>
                <a:buFontTx/>
                <a:buNone/>
              </a:pPr>
              <a:t>32</a:t>
            </a:fld>
            <a:endParaRPr lang="en-US" altLang="en-US" sz="12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D578438-EDF4-47A2-97EC-92BCEB3ED3D2}"/>
              </a:ext>
            </a:extLst>
          </p:cNvPr>
          <p:cNvSpPr>
            <a:spLocks noGrp="1"/>
          </p:cNvSpPr>
          <p:nvPr>
            <p:ph type="ftr" sz="quarter" idx="10"/>
          </p:nvPr>
        </p:nvSpPr>
        <p:spPr/>
        <p:txBody>
          <a:bodyPr/>
          <a:lstStyle/>
          <a:p>
            <a:pPr>
              <a:defRPr/>
            </a:pPr>
            <a:r>
              <a:rPr lang="en-US" altLang="en-US"/>
              <a:t>2014© National Crime Prevention Council www.ncpc.org</a:t>
            </a:r>
          </a:p>
        </p:txBody>
      </p:sp>
      <p:sp>
        <p:nvSpPr>
          <p:cNvPr id="166914" name="Rectangle 2">
            <a:extLst>
              <a:ext uri="{FF2B5EF4-FFF2-40B4-BE49-F238E27FC236}">
                <a16:creationId xmlns:a16="http://schemas.microsoft.com/office/drawing/2014/main" id="{CC1A0906-0E8D-4681-912F-0A4B75A9FC49}"/>
              </a:ext>
            </a:extLst>
          </p:cNvPr>
          <p:cNvSpPr>
            <a:spLocks noGrp="1" noChangeArrowheads="1"/>
          </p:cNvSpPr>
          <p:nvPr>
            <p:ph type="title"/>
          </p:nvPr>
        </p:nvSpPr>
        <p:spPr>
          <a:xfrm>
            <a:off x="3429000" y="2057400"/>
            <a:ext cx="5257800" cy="3429000"/>
          </a:xfrm>
        </p:spPr>
        <p:txBody>
          <a:bodyPr/>
          <a:lstStyle/>
          <a:p>
            <a:pPr eaLnBrk="1" hangingPunct="1">
              <a:defRPr/>
            </a:pPr>
            <a:r>
              <a:rPr lang="en-US" altLang="en-US"/>
              <a:t>Organizing Your </a:t>
            </a:r>
            <a:br>
              <a:rPr lang="en-US" altLang="en-US"/>
            </a:br>
            <a:r>
              <a:rPr lang="en-US" altLang="en-US"/>
              <a:t>Neighborhood Watch Program</a:t>
            </a:r>
          </a:p>
        </p:txBody>
      </p:sp>
      <p:pic>
        <p:nvPicPr>
          <p:cNvPr id="56324" name="Picture 4" descr="MCj02972670000[1]">
            <a:extLst>
              <a:ext uri="{FF2B5EF4-FFF2-40B4-BE49-F238E27FC236}">
                <a16:creationId xmlns:a16="http://schemas.microsoft.com/office/drawing/2014/main" id="{490BE133-5EC1-4C23-B7CE-F2C14582CE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5334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78F432F8-FBFC-4DC2-96EF-4E4A295704FC}"/>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78A55AEB-0D05-47DE-8E6F-AE7B87AF3CFF}" type="slidenum">
              <a:rPr lang="en-US" altLang="en-US" sz="1200"/>
              <a:pPr>
                <a:spcBef>
                  <a:spcPct val="0"/>
                </a:spcBef>
                <a:buClrTx/>
                <a:buSzTx/>
                <a:buFontTx/>
                <a:buNone/>
              </a:pPr>
              <a:t>33</a:t>
            </a:fld>
            <a:endParaRPr lang="en-US" altLang="en-US" sz="12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5AFB0C33-4B0E-437D-AE14-6E2D797B40B3}"/>
              </a:ext>
            </a:extLst>
          </p:cNvPr>
          <p:cNvSpPr>
            <a:spLocks noGrp="1"/>
          </p:cNvSpPr>
          <p:nvPr>
            <p:ph type="ftr" sz="quarter" idx="10"/>
          </p:nvPr>
        </p:nvSpPr>
        <p:spPr/>
        <p:txBody>
          <a:bodyPr/>
          <a:lstStyle/>
          <a:p>
            <a:pPr>
              <a:defRPr/>
            </a:pPr>
            <a:r>
              <a:rPr lang="en-US" altLang="en-US"/>
              <a:t>2014© National Crime Prevention Council www.ncpc.org</a:t>
            </a:r>
          </a:p>
        </p:txBody>
      </p:sp>
      <p:sp>
        <p:nvSpPr>
          <p:cNvPr id="43010" name="Rectangle 2">
            <a:extLst>
              <a:ext uri="{FF2B5EF4-FFF2-40B4-BE49-F238E27FC236}">
                <a16:creationId xmlns:a16="http://schemas.microsoft.com/office/drawing/2014/main" id="{0CFD0812-245A-43E1-90C0-574EE209DB66}"/>
              </a:ext>
            </a:extLst>
          </p:cNvPr>
          <p:cNvSpPr>
            <a:spLocks noGrp="1" noChangeArrowheads="1"/>
          </p:cNvSpPr>
          <p:nvPr>
            <p:ph type="title"/>
          </p:nvPr>
        </p:nvSpPr>
        <p:spPr/>
        <p:txBody>
          <a:bodyPr/>
          <a:lstStyle/>
          <a:p>
            <a:pPr eaLnBrk="1" hangingPunct="1">
              <a:defRPr/>
            </a:pPr>
            <a:r>
              <a:rPr lang="en-US" altLang="en-US" sz="4400"/>
              <a:t>Leadership</a:t>
            </a:r>
          </a:p>
        </p:txBody>
      </p:sp>
      <p:sp>
        <p:nvSpPr>
          <p:cNvPr id="43011" name="Rectangle 3">
            <a:extLst>
              <a:ext uri="{FF2B5EF4-FFF2-40B4-BE49-F238E27FC236}">
                <a16:creationId xmlns:a16="http://schemas.microsoft.com/office/drawing/2014/main" id="{A262D0E6-8E2D-4F3E-B43B-E1ECD90E501C}"/>
              </a:ext>
            </a:extLst>
          </p:cNvPr>
          <p:cNvSpPr>
            <a:spLocks noGrp="1" noChangeArrowheads="1"/>
          </p:cNvSpPr>
          <p:nvPr>
            <p:ph type="body" idx="1"/>
          </p:nvPr>
        </p:nvSpPr>
        <p:spPr>
          <a:xfrm>
            <a:off x="457200" y="1371600"/>
            <a:ext cx="8229600" cy="4876800"/>
          </a:xfrm>
        </p:spPr>
        <p:txBody>
          <a:bodyPr/>
          <a:lstStyle/>
          <a:p>
            <a:pPr eaLnBrk="1" hangingPunct="1">
              <a:lnSpc>
                <a:spcPct val="90000"/>
              </a:lnSpc>
              <a:defRPr/>
            </a:pPr>
            <a:r>
              <a:rPr lang="en-US" altLang="en-US"/>
              <a:t>Select leaders (chair/coordinator, block captains, committee chairs) with an eye toward interest, “people skills,” and commitment.  Elections work well for most groups.</a:t>
            </a:r>
          </a:p>
          <a:p>
            <a:pPr eaLnBrk="1" hangingPunct="1">
              <a:lnSpc>
                <a:spcPct val="90000"/>
              </a:lnSpc>
              <a:defRPr/>
            </a:pPr>
            <a:endParaRPr lang="en-US" altLang="en-US"/>
          </a:p>
          <a:p>
            <a:pPr eaLnBrk="1" hangingPunct="1">
              <a:lnSpc>
                <a:spcPct val="90000"/>
              </a:lnSpc>
              <a:defRPr/>
            </a:pPr>
            <a:r>
              <a:rPr lang="en-US" altLang="en-US"/>
              <a:t>Duties of chair/coordinator: Works to sustain and expand program; maintains current list of participants, arranges training, obtains crime prevention materials, coordinates with police and outside partners.  </a:t>
            </a:r>
          </a:p>
        </p:txBody>
      </p:sp>
      <p:sp>
        <p:nvSpPr>
          <p:cNvPr id="57349" name="AutoShape 4">
            <a:hlinkClick r:id="rId3" action="ppaction://hlinkfile" highlightClick="1"/>
            <a:extLst>
              <a:ext uri="{FF2B5EF4-FFF2-40B4-BE49-F238E27FC236}">
                <a16:creationId xmlns:a16="http://schemas.microsoft.com/office/drawing/2014/main" id="{65E352B4-FD4F-4E32-A9F6-9C401041F831}"/>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3BC0789D-92CF-4F83-B065-347247D69DDE}"/>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45266635-20D4-4509-9BF3-CC7CD04ADADE}" type="slidenum">
              <a:rPr lang="en-US" altLang="en-US" sz="1200"/>
              <a:pPr>
                <a:spcBef>
                  <a:spcPct val="0"/>
                </a:spcBef>
                <a:buClrTx/>
                <a:buSzTx/>
                <a:buFontTx/>
                <a:buNone/>
              </a:pPr>
              <a:t>34</a:t>
            </a:fld>
            <a:endParaRPr lang="en-US" altLang="en-US" sz="12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AF89F2AA-1674-48D0-B31D-7AE6CA4B0A10}"/>
              </a:ext>
            </a:extLst>
          </p:cNvPr>
          <p:cNvSpPr>
            <a:spLocks noGrp="1"/>
          </p:cNvSpPr>
          <p:nvPr>
            <p:ph type="ftr" sz="quarter" idx="10"/>
          </p:nvPr>
        </p:nvSpPr>
        <p:spPr/>
        <p:txBody>
          <a:bodyPr/>
          <a:lstStyle/>
          <a:p>
            <a:pPr>
              <a:defRPr/>
            </a:pPr>
            <a:r>
              <a:rPr lang="en-US" altLang="en-US"/>
              <a:t>2014© National Crime Prevention Council www.ncpc.org</a:t>
            </a:r>
          </a:p>
        </p:txBody>
      </p:sp>
      <p:sp>
        <p:nvSpPr>
          <p:cNvPr id="78850" name="Rectangle 2">
            <a:extLst>
              <a:ext uri="{FF2B5EF4-FFF2-40B4-BE49-F238E27FC236}">
                <a16:creationId xmlns:a16="http://schemas.microsoft.com/office/drawing/2014/main" id="{ECBC319D-D7D4-43F8-8EAD-817071459419}"/>
              </a:ext>
            </a:extLst>
          </p:cNvPr>
          <p:cNvSpPr>
            <a:spLocks noGrp="1" noChangeArrowheads="1"/>
          </p:cNvSpPr>
          <p:nvPr>
            <p:ph type="title"/>
          </p:nvPr>
        </p:nvSpPr>
        <p:spPr/>
        <p:txBody>
          <a:bodyPr/>
          <a:lstStyle/>
          <a:p>
            <a:pPr eaLnBrk="1" hangingPunct="1">
              <a:defRPr/>
            </a:pPr>
            <a:r>
              <a:rPr lang="en-US" altLang="en-US" sz="4400"/>
              <a:t>Block Captain Responsibilities</a:t>
            </a:r>
          </a:p>
        </p:txBody>
      </p:sp>
      <p:sp>
        <p:nvSpPr>
          <p:cNvPr id="78851" name="Rectangle 3">
            <a:extLst>
              <a:ext uri="{FF2B5EF4-FFF2-40B4-BE49-F238E27FC236}">
                <a16:creationId xmlns:a16="http://schemas.microsoft.com/office/drawing/2014/main" id="{45FB4139-7624-44A2-A0CA-AA00165C539B}"/>
              </a:ext>
            </a:extLst>
          </p:cNvPr>
          <p:cNvSpPr>
            <a:spLocks noGrp="1" noChangeArrowheads="1"/>
          </p:cNvSpPr>
          <p:nvPr>
            <p:ph type="body" idx="1"/>
          </p:nvPr>
        </p:nvSpPr>
        <p:spPr>
          <a:xfrm>
            <a:off x="838200" y="1676400"/>
            <a:ext cx="7467600" cy="4495800"/>
          </a:xfrm>
        </p:spPr>
        <p:txBody>
          <a:bodyPr/>
          <a:lstStyle/>
          <a:p>
            <a:pPr eaLnBrk="1" hangingPunct="1">
              <a:lnSpc>
                <a:spcPct val="90000"/>
              </a:lnSpc>
              <a:defRPr/>
            </a:pPr>
            <a:r>
              <a:rPr lang="en-US" altLang="en-US"/>
              <a:t>Relays information to members</a:t>
            </a:r>
          </a:p>
          <a:p>
            <a:pPr eaLnBrk="1" hangingPunct="1">
              <a:lnSpc>
                <a:spcPct val="90000"/>
              </a:lnSpc>
              <a:defRPr/>
            </a:pPr>
            <a:r>
              <a:rPr lang="en-US" altLang="en-US"/>
              <a:t>Recruits seniors and youth </a:t>
            </a:r>
          </a:p>
          <a:p>
            <a:pPr eaLnBrk="1" hangingPunct="1">
              <a:lnSpc>
                <a:spcPct val="90000"/>
              </a:lnSpc>
              <a:defRPr/>
            </a:pPr>
            <a:r>
              <a:rPr lang="en-US" altLang="en-US"/>
              <a:t>Convenes and chairs block meetings</a:t>
            </a:r>
          </a:p>
          <a:p>
            <a:pPr eaLnBrk="1" hangingPunct="1">
              <a:lnSpc>
                <a:spcPct val="90000"/>
              </a:lnSpc>
              <a:defRPr/>
            </a:pPr>
            <a:r>
              <a:rPr lang="en-US" altLang="en-US"/>
              <a:t>Recruits newcomers </a:t>
            </a:r>
          </a:p>
          <a:p>
            <a:pPr eaLnBrk="1" hangingPunct="1">
              <a:lnSpc>
                <a:spcPct val="90000"/>
              </a:lnSpc>
              <a:defRPr/>
            </a:pPr>
            <a:r>
              <a:rPr lang="en-US" altLang="en-US"/>
              <a:t>Coordinates check-ins on shut-in residents</a:t>
            </a:r>
          </a:p>
          <a:p>
            <a:pPr eaLnBrk="1" hangingPunct="1">
              <a:lnSpc>
                <a:spcPct val="90000"/>
              </a:lnSpc>
              <a:defRPr/>
            </a:pPr>
            <a:r>
              <a:rPr lang="en-US" altLang="en-US"/>
              <a:t>Helps identify block problems and arranges attention to them</a:t>
            </a:r>
          </a:p>
          <a:p>
            <a:pPr eaLnBrk="1" hangingPunct="1">
              <a:lnSpc>
                <a:spcPct val="90000"/>
              </a:lnSpc>
              <a:defRPr/>
            </a:pPr>
            <a:r>
              <a:rPr lang="en-US" altLang="en-US"/>
              <a:t>Notifies chair/coordinator of changes in resident information  </a:t>
            </a:r>
          </a:p>
        </p:txBody>
      </p:sp>
      <p:sp>
        <p:nvSpPr>
          <p:cNvPr id="59397" name="AutoShape 4">
            <a:hlinkClick r:id="rId2" action="ppaction://hlinkfile" highlightClick="1"/>
            <a:extLst>
              <a:ext uri="{FF2B5EF4-FFF2-40B4-BE49-F238E27FC236}">
                <a16:creationId xmlns:a16="http://schemas.microsoft.com/office/drawing/2014/main" id="{DC6313A7-27B1-4747-8C35-807F3F0B1118}"/>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2BCFC051-8E15-4041-8FC0-4C309FEF0EAD}"/>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2168A358-BAB2-4528-B874-B520D19D1036}" type="slidenum">
              <a:rPr lang="en-US" altLang="en-US" sz="1200"/>
              <a:pPr>
                <a:spcBef>
                  <a:spcPct val="0"/>
                </a:spcBef>
                <a:buClrTx/>
                <a:buSzTx/>
                <a:buFontTx/>
                <a:buNone/>
              </a:pPr>
              <a:t>35</a:t>
            </a:fld>
            <a:endParaRPr lang="en-US" altLang="en-US" sz="12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5C0B1B7D-4CA3-42EA-84CC-2096806394BA}"/>
              </a:ext>
            </a:extLst>
          </p:cNvPr>
          <p:cNvSpPr>
            <a:spLocks noGrp="1"/>
          </p:cNvSpPr>
          <p:nvPr>
            <p:ph type="ftr" sz="quarter" idx="10"/>
          </p:nvPr>
        </p:nvSpPr>
        <p:spPr/>
        <p:txBody>
          <a:bodyPr/>
          <a:lstStyle/>
          <a:p>
            <a:pPr>
              <a:defRPr/>
            </a:pPr>
            <a:r>
              <a:rPr lang="en-US" altLang="en-US"/>
              <a:t>2014© National Crime Prevention Council www.ncpc.org</a:t>
            </a:r>
          </a:p>
        </p:txBody>
      </p:sp>
      <p:sp>
        <p:nvSpPr>
          <p:cNvPr id="94210" name="Rectangle 2">
            <a:extLst>
              <a:ext uri="{FF2B5EF4-FFF2-40B4-BE49-F238E27FC236}">
                <a16:creationId xmlns:a16="http://schemas.microsoft.com/office/drawing/2014/main" id="{5F74D820-AB03-4D44-9122-307071CDE2D3}"/>
              </a:ext>
            </a:extLst>
          </p:cNvPr>
          <p:cNvSpPr>
            <a:spLocks noGrp="1" noChangeArrowheads="1"/>
          </p:cNvSpPr>
          <p:nvPr>
            <p:ph type="title"/>
          </p:nvPr>
        </p:nvSpPr>
        <p:spPr>
          <a:xfrm>
            <a:off x="457200" y="274638"/>
            <a:ext cx="8229600" cy="944562"/>
          </a:xfrm>
        </p:spPr>
        <p:txBody>
          <a:bodyPr/>
          <a:lstStyle/>
          <a:p>
            <a:pPr eaLnBrk="1" hangingPunct="1">
              <a:defRPr/>
            </a:pPr>
            <a:r>
              <a:rPr lang="en-US" altLang="en-US" sz="4400"/>
              <a:t>Qualities of a Great Leader</a:t>
            </a:r>
          </a:p>
        </p:txBody>
      </p:sp>
      <p:sp>
        <p:nvSpPr>
          <p:cNvPr id="94211" name="Rectangle 3">
            <a:extLst>
              <a:ext uri="{FF2B5EF4-FFF2-40B4-BE49-F238E27FC236}">
                <a16:creationId xmlns:a16="http://schemas.microsoft.com/office/drawing/2014/main" id="{5DFCA6FA-01BE-42C6-A134-1C5AE212A39D}"/>
              </a:ext>
            </a:extLst>
          </p:cNvPr>
          <p:cNvSpPr>
            <a:spLocks noGrp="1" noChangeArrowheads="1"/>
          </p:cNvSpPr>
          <p:nvPr>
            <p:ph type="body" idx="1"/>
          </p:nvPr>
        </p:nvSpPr>
        <p:spPr>
          <a:xfrm>
            <a:off x="533400" y="1143000"/>
            <a:ext cx="8382000" cy="5410200"/>
          </a:xfrm>
        </p:spPr>
        <p:txBody>
          <a:bodyPr/>
          <a:lstStyle/>
          <a:p>
            <a:pPr eaLnBrk="1" hangingPunct="1">
              <a:buFont typeface="Wingdings" panose="05000000000000000000" pitchFamily="2" charset="2"/>
              <a:buNone/>
              <a:defRPr/>
            </a:pPr>
            <a:r>
              <a:rPr lang="en-US" altLang="en-US" sz="2400" i="1" dirty="0"/>
              <a:t>Look for people who  </a:t>
            </a:r>
          </a:p>
          <a:p>
            <a:pPr eaLnBrk="1" hangingPunct="1">
              <a:defRPr/>
            </a:pPr>
            <a:r>
              <a:rPr lang="en-US" altLang="en-US" sz="2800" dirty="0"/>
              <a:t>Will sustain the effort </a:t>
            </a:r>
          </a:p>
          <a:p>
            <a:pPr eaLnBrk="1" hangingPunct="1">
              <a:defRPr/>
            </a:pPr>
            <a:r>
              <a:rPr lang="en-US" altLang="en-US" sz="2800" dirty="0"/>
              <a:t>Get along well with people and listen constructively</a:t>
            </a:r>
          </a:p>
          <a:p>
            <a:pPr eaLnBrk="1" hangingPunct="1">
              <a:defRPr/>
            </a:pPr>
            <a:r>
              <a:rPr lang="en-US" altLang="en-US" sz="2800" dirty="0"/>
              <a:t>Use good communication, negotiating skills</a:t>
            </a:r>
          </a:p>
          <a:p>
            <a:pPr eaLnBrk="1" hangingPunct="1">
              <a:defRPr/>
            </a:pPr>
            <a:r>
              <a:rPr lang="en-US" altLang="en-US" sz="2800" dirty="0"/>
              <a:t>Will delegate tasks</a:t>
            </a:r>
          </a:p>
          <a:p>
            <a:pPr eaLnBrk="1" hangingPunct="1">
              <a:defRPr/>
            </a:pPr>
            <a:r>
              <a:rPr lang="en-US" altLang="en-US" sz="2800" dirty="0"/>
              <a:t>Conduct meetings effectively and efficiently</a:t>
            </a:r>
          </a:p>
          <a:p>
            <a:pPr eaLnBrk="1" hangingPunct="1">
              <a:defRPr/>
            </a:pPr>
            <a:r>
              <a:rPr lang="en-US" altLang="en-US" sz="2800" dirty="0"/>
              <a:t>Have a long-range vision of neighborhood and community improvement</a:t>
            </a:r>
          </a:p>
          <a:p>
            <a:pPr eaLnBrk="1" hangingPunct="1">
              <a:defRPr/>
            </a:pPr>
            <a:r>
              <a:rPr lang="en-US" altLang="en-US" sz="2800" dirty="0"/>
              <a:t>See the position as a civic duty, not a power trip or a chance for personal gain</a:t>
            </a:r>
          </a:p>
          <a:p>
            <a:pPr eaLnBrk="1" hangingPunct="1">
              <a:defRPr/>
            </a:pPr>
            <a:endParaRPr lang="en-US" altLang="en-US" sz="2800" dirty="0"/>
          </a:p>
          <a:p>
            <a:pPr eaLnBrk="1" hangingPunct="1">
              <a:defRPr/>
            </a:pPr>
            <a:endParaRPr lang="en-US" altLang="en-US" sz="1800" dirty="0"/>
          </a:p>
        </p:txBody>
      </p:sp>
      <p:sp>
        <p:nvSpPr>
          <p:cNvPr id="60421" name="AutoShape 4">
            <a:hlinkClick r:id="rId3" action="ppaction://hlinkfile" highlightClick="1"/>
            <a:extLst>
              <a:ext uri="{FF2B5EF4-FFF2-40B4-BE49-F238E27FC236}">
                <a16:creationId xmlns:a16="http://schemas.microsoft.com/office/drawing/2014/main" id="{E4CA962F-E656-49AF-AD7C-8CC866A4A5CA}"/>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8E06EE79-4F89-4856-A9D5-FE5A8F6D2C40}"/>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416C1990-DF33-4DD9-9EC6-0BE931EA40DD}" type="slidenum">
              <a:rPr lang="en-US" altLang="en-US" sz="1200"/>
              <a:pPr>
                <a:spcBef>
                  <a:spcPct val="0"/>
                </a:spcBef>
                <a:buClrTx/>
                <a:buSzTx/>
                <a:buFontTx/>
                <a:buNone/>
              </a:pPr>
              <a:t>36</a:t>
            </a:fld>
            <a:endParaRPr lang="en-US" altLang="en-US" sz="12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42E161B3-5616-4F96-AF7E-A527B58B5F67}"/>
              </a:ext>
            </a:extLst>
          </p:cNvPr>
          <p:cNvSpPr>
            <a:spLocks noGrp="1"/>
          </p:cNvSpPr>
          <p:nvPr>
            <p:ph type="ftr" sz="quarter" idx="10"/>
          </p:nvPr>
        </p:nvSpPr>
        <p:spPr/>
        <p:txBody>
          <a:bodyPr/>
          <a:lstStyle/>
          <a:p>
            <a:pPr>
              <a:defRPr/>
            </a:pPr>
            <a:r>
              <a:rPr lang="en-US" altLang="en-US"/>
              <a:t>2014© National Crime Prevention Council www.ncpc.org</a:t>
            </a:r>
          </a:p>
        </p:txBody>
      </p:sp>
      <p:sp>
        <p:nvSpPr>
          <p:cNvPr id="70658" name="Rectangle 2">
            <a:extLst>
              <a:ext uri="{FF2B5EF4-FFF2-40B4-BE49-F238E27FC236}">
                <a16:creationId xmlns:a16="http://schemas.microsoft.com/office/drawing/2014/main" id="{8B50AD45-14E7-4D99-98AF-C5EFD3CCE4CD}"/>
              </a:ext>
            </a:extLst>
          </p:cNvPr>
          <p:cNvSpPr>
            <a:spLocks noGrp="1" noChangeArrowheads="1"/>
          </p:cNvSpPr>
          <p:nvPr>
            <p:ph type="title"/>
          </p:nvPr>
        </p:nvSpPr>
        <p:spPr/>
        <p:txBody>
          <a:bodyPr/>
          <a:lstStyle/>
          <a:p>
            <a:pPr eaLnBrk="1" hangingPunct="1">
              <a:defRPr/>
            </a:pPr>
            <a:r>
              <a:rPr lang="en-US" altLang="en-US" sz="4400"/>
              <a:t>Leadership </a:t>
            </a:r>
            <a:r>
              <a:rPr lang="en-US" altLang="en-US" sz="2800"/>
              <a:t>(continued)</a:t>
            </a:r>
          </a:p>
        </p:txBody>
      </p:sp>
      <p:sp>
        <p:nvSpPr>
          <p:cNvPr id="70659" name="Rectangle 3">
            <a:extLst>
              <a:ext uri="{FF2B5EF4-FFF2-40B4-BE49-F238E27FC236}">
                <a16:creationId xmlns:a16="http://schemas.microsoft.com/office/drawing/2014/main" id="{D8B83CE3-9EC9-4669-8ED6-FB957036A9DA}"/>
              </a:ext>
            </a:extLst>
          </p:cNvPr>
          <p:cNvSpPr>
            <a:spLocks noGrp="1" noChangeArrowheads="1"/>
          </p:cNvSpPr>
          <p:nvPr>
            <p:ph type="body" idx="1"/>
          </p:nvPr>
        </p:nvSpPr>
        <p:spPr>
          <a:xfrm>
            <a:off x="609600" y="1600200"/>
            <a:ext cx="7620000" cy="4495800"/>
          </a:xfrm>
        </p:spPr>
        <p:txBody>
          <a:bodyPr/>
          <a:lstStyle/>
          <a:p>
            <a:pPr eaLnBrk="1" hangingPunct="1">
              <a:buFont typeface="Wingdings" panose="05000000000000000000" pitchFamily="2" charset="2"/>
              <a:buNone/>
              <a:defRPr/>
            </a:pPr>
            <a:r>
              <a:rPr lang="en-US" altLang="en-US"/>
              <a:t>Leaders should not serve forever.  Rotate</a:t>
            </a:r>
          </a:p>
          <a:p>
            <a:pPr eaLnBrk="1" hangingPunct="1">
              <a:buFont typeface="Wingdings" panose="05000000000000000000" pitchFamily="2" charset="2"/>
              <a:buNone/>
              <a:defRPr/>
            </a:pPr>
            <a:r>
              <a:rPr lang="en-US" altLang="en-US"/>
              <a:t>leadership periodically.</a:t>
            </a:r>
          </a:p>
          <a:p>
            <a:pPr eaLnBrk="1" hangingPunct="1">
              <a:defRPr/>
            </a:pPr>
            <a:r>
              <a:rPr lang="en-US" altLang="en-US"/>
              <a:t>Even the most energetic and dedicated leaders lose stamina  </a:t>
            </a:r>
          </a:p>
          <a:p>
            <a:pPr eaLnBrk="1" hangingPunct="1">
              <a:defRPr/>
            </a:pPr>
            <a:r>
              <a:rPr lang="en-US" altLang="en-US"/>
              <a:t>New leadership needs to be constantly trained to move up </a:t>
            </a:r>
          </a:p>
          <a:p>
            <a:pPr eaLnBrk="1" hangingPunct="1">
              <a:defRPr/>
            </a:pPr>
            <a:r>
              <a:rPr lang="en-US" altLang="en-US"/>
              <a:t>Appreciate and reward leaders.  Say thanks publicly.</a:t>
            </a:r>
          </a:p>
        </p:txBody>
      </p:sp>
      <p:sp>
        <p:nvSpPr>
          <p:cNvPr id="62469" name="AutoShape 4">
            <a:hlinkClick r:id="rId2" action="ppaction://hlinkfile" highlightClick="1"/>
            <a:extLst>
              <a:ext uri="{FF2B5EF4-FFF2-40B4-BE49-F238E27FC236}">
                <a16:creationId xmlns:a16="http://schemas.microsoft.com/office/drawing/2014/main" id="{817D677B-20D9-4980-8B62-8FDDB5F09B95}"/>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DA1A0B46-B300-4392-8318-5FB464C1E32C}"/>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A11AEE78-0880-43D0-A951-7B74974A44F9}" type="slidenum">
              <a:rPr lang="en-US" altLang="en-US" sz="1200"/>
              <a:pPr>
                <a:spcBef>
                  <a:spcPct val="0"/>
                </a:spcBef>
                <a:buClrTx/>
                <a:buSzTx/>
                <a:buFontTx/>
                <a:buNone/>
              </a:pPr>
              <a:t>37</a:t>
            </a:fld>
            <a:endParaRPr lang="en-US" altLang="en-US" sz="12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254BEC98-23C0-436E-A65B-35B18E848093}"/>
              </a:ext>
            </a:extLst>
          </p:cNvPr>
          <p:cNvSpPr>
            <a:spLocks noGrp="1"/>
          </p:cNvSpPr>
          <p:nvPr>
            <p:ph type="ftr" sz="quarter" idx="10"/>
          </p:nvPr>
        </p:nvSpPr>
        <p:spPr/>
        <p:txBody>
          <a:bodyPr/>
          <a:lstStyle/>
          <a:p>
            <a:pPr>
              <a:defRPr/>
            </a:pPr>
            <a:r>
              <a:rPr lang="en-US" altLang="en-US"/>
              <a:t>2014© National Crime Prevention Council www.ncpc.org</a:t>
            </a:r>
          </a:p>
        </p:txBody>
      </p:sp>
      <p:sp>
        <p:nvSpPr>
          <p:cNvPr id="40962" name="Rectangle 2">
            <a:extLst>
              <a:ext uri="{FF2B5EF4-FFF2-40B4-BE49-F238E27FC236}">
                <a16:creationId xmlns:a16="http://schemas.microsoft.com/office/drawing/2014/main" id="{2EC97CF2-2B98-48E6-93A5-4A2021EAFB6E}"/>
              </a:ext>
            </a:extLst>
          </p:cNvPr>
          <p:cNvSpPr>
            <a:spLocks noGrp="1" noChangeArrowheads="1"/>
          </p:cNvSpPr>
          <p:nvPr>
            <p:ph type="title"/>
          </p:nvPr>
        </p:nvSpPr>
        <p:spPr/>
        <p:txBody>
          <a:bodyPr/>
          <a:lstStyle/>
          <a:p>
            <a:pPr eaLnBrk="1" hangingPunct="1">
              <a:defRPr/>
            </a:pPr>
            <a:r>
              <a:rPr lang="en-US" altLang="en-US" sz="4400"/>
              <a:t>Build Participation</a:t>
            </a:r>
          </a:p>
        </p:txBody>
      </p:sp>
      <p:sp>
        <p:nvSpPr>
          <p:cNvPr id="40963" name="Rectangle 3">
            <a:extLst>
              <a:ext uri="{FF2B5EF4-FFF2-40B4-BE49-F238E27FC236}">
                <a16:creationId xmlns:a16="http://schemas.microsoft.com/office/drawing/2014/main" id="{C9A4CAB9-B31B-4852-B9C0-CC4C18B3ABE4}"/>
              </a:ext>
            </a:extLst>
          </p:cNvPr>
          <p:cNvSpPr>
            <a:spLocks noGrp="1" noChangeArrowheads="1"/>
          </p:cNvSpPr>
          <p:nvPr>
            <p:ph type="body" idx="1"/>
          </p:nvPr>
        </p:nvSpPr>
        <p:spPr>
          <a:xfrm>
            <a:off x="1066800" y="1600200"/>
            <a:ext cx="7620000" cy="4495800"/>
          </a:xfrm>
        </p:spPr>
        <p:txBody>
          <a:bodyPr/>
          <a:lstStyle/>
          <a:p>
            <a:pPr eaLnBrk="1" hangingPunct="1">
              <a:defRPr/>
            </a:pPr>
            <a:r>
              <a:rPr lang="en-US" altLang="en-US" sz="2800"/>
              <a:t>Every neighborhood resident can help.</a:t>
            </a:r>
          </a:p>
          <a:p>
            <a:pPr eaLnBrk="1" hangingPunct="1">
              <a:defRPr/>
            </a:pPr>
            <a:r>
              <a:rPr lang="en-US" altLang="en-US" sz="2800"/>
              <a:t>Young children can pick up litter and take part in specialized child safety programs.</a:t>
            </a:r>
          </a:p>
          <a:p>
            <a:pPr eaLnBrk="1" hangingPunct="1">
              <a:defRPr/>
            </a:pPr>
            <a:r>
              <a:rPr lang="en-US" altLang="en-US" sz="2800"/>
              <a:t>Youth can teach younger children how to stay safe and can organize events for other youth. </a:t>
            </a:r>
          </a:p>
          <a:p>
            <a:pPr eaLnBrk="1" hangingPunct="1">
              <a:defRPr/>
            </a:pPr>
            <a:r>
              <a:rPr lang="en-US" altLang="en-US" sz="2800"/>
              <a:t>Seniors can observe from their homes and  make phone calls. </a:t>
            </a:r>
          </a:p>
          <a:p>
            <a:pPr eaLnBrk="1" hangingPunct="1">
              <a:defRPr/>
            </a:pPr>
            <a:r>
              <a:rPr lang="en-US" altLang="en-US" sz="2800"/>
              <a:t>Everybody should have a responsibility, small or large.  </a:t>
            </a:r>
          </a:p>
        </p:txBody>
      </p:sp>
      <p:sp>
        <p:nvSpPr>
          <p:cNvPr id="63493" name="AutoShape 4">
            <a:hlinkClick r:id="rId3" action="ppaction://hlinkfile" highlightClick="1"/>
            <a:extLst>
              <a:ext uri="{FF2B5EF4-FFF2-40B4-BE49-F238E27FC236}">
                <a16:creationId xmlns:a16="http://schemas.microsoft.com/office/drawing/2014/main" id="{A530C9D7-0761-42DC-8EB5-EA659778C122}"/>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279B3CCB-ED17-43C4-9524-74D52795E1E4}"/>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72982350-2B4E-44BE-B417-98A9FCC5AA0F}" type="slidenum">
              <a:rPr lang="en-US" altLang="en-US" sz="1200"/>
              <a:pPr>
                <a:spcBef>
                  <a:spcPct val="0"/>
                </a:spcBef>
                <a:buClrTx/>
                <a:buSzTx/>
                <a:buFontTx/>
                <a:buNone/>
              </a:pPr>
              <a:t>38</a:t>
            </a:fld>
            <a:endParaRPr lang="en-US" altLang="en-US" sz="12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82C09C0D-D789-482F-9A33-9555BBE13748}"/>
              </a:ext>
            </a:extLst>
          </p:cNvPr>
          <p:cNvSpPr>
            <a:spLocks noGrp="1"/>
          </p:cNvSpPr>
          <p:nvPr>
            <p:ph type="ftr" sz="quarter" idx="10"/>
          </p:nvPr>
        </p:nvSpPr>
        <p:spPr/>
        <p:txBody>
          <a:bodyPr/>
          <a:lstStyle/>
          <a:p>
            <a:pPr>
              <a:defRPr/>
            </a:pPr>
            <a:r>
              <a:rPr lang="en-US" altLang="en-US"/>
              <a:t>2014© National Crime Prevention Council www.ncpc.org</a:t>
            </a:r>
          </a:p>
        </p:txBody>
      </p:sp>
      <p:sp>
        <p:nvSpPr>
          <p:cNvPr id="109570" name="Rectangle 2">
            <a:extLst>
              <a:ext uri="{FF2B5EF4-FFF2-40B4-BE49-F238E27FC236}">
                <a16:creationId xmlns:a16="http://schemas.microsoft.com/office/drawing/2014/main" id="{6D3A85E5-5E4F-40C5-96C6-567C4E7849CF}"/>
              </a:ext>
            </a:extLst>
          </p:cNvPr>
          <p:cNvSpPr>
            <a:spLocks noGrp="1" noChangeArrowheads="1"/>
          </p:cNvSpPr>
          <p:nvPr>
            <p:ph type="title"/>
          </p:nvPr>
        </p:nvSpPr>
        <p:spPr/>
        <p:txBody>
          <a:bodyPr/>
          <a:lstStyle/>
          <a:p>
            <a:pPr eaLnBrk="1" hangingPunct="1">
              <a:defRPr/>
            </a:pPr>
            <a:r>
              <a:rPr lang="en-US" altLang="en-US" sz="4400"/>
              <a:t>Resources and Partners</a:t>
            </a:r>
          </a:p>
        </p:txBody>
      </p:sp>
      <p:sp>
        <p:nvSpPr>
          <p:cNvPr id="109571" name="Rectangle 3">
            <a:extLst>
              <a:ext uri="{FF2B5EF4-FFF2-40B4-BE49-F238E27FC236}">
                <a16:creationId xmlns:a16="http://schemas.microsoft.com/office/drawing/2014/main" id="{948AD7C7-008A-4CCB-91AA-CF4FE0D94339}"/>
              </a:ext>
            </a:extLst>
          </p:cNvPr>
          <p:cNvSpPr>
            <a:spLocks noGrp="1" noChangeArrowheads="1"/>
          </p:cNvSpPr>
          <p:nvPr>
            <p:ph type="body" idx="1"/>
          </p:nvPr>
        </p:nvSpPr>
        <p:spPr>
          <a:xfrm>
            <a:off x="990600" y="1600200"/>
            <a:ext cx="7696200" cy="4495800"/>
          </a:xfrm>
        </p:spPr>
        <p:txBody>
          <a:bodyPr/>
          <a:lstStyle/>
          <a:p>
            <a:pPr eaLnBrk="1" hangingPunct="1">
              <a:lnSpc>
                <a:spcPct val="90000"/>
              </a:lnSpc>
              <a:defRPr/>
            </a:pPr>
            <a:r>
              <a:rPr lang="en-US" altLang="en-US"/>
              <a:t>Talk to other Neighborhood Watch groups working to prevent crime and drugs.  Find out what has worked in their areas. </a:t>
            </a:r>
          </a:p>
          <a:p>
            <a:pPr eaLnBrk="1" hangingPunct="1">
              <a:lnSpc>
                <a:spcPct val="90000"/>
              </a:lnSpc>
              <a:defRPr/>
            </a:pPr>
            <a:endParaRPr lang="en-US" altLang="en-US"/>
          </a:p>
          <a:p>
            <a:pPr eaLnBrk="1" hangingPunct="1">
              <a:lnSpc>
                <a:spcPct val="90000"/>
              </a:lnSpc>
              <a:defRPr/>
            </a:pPr>
            <a:r>
              <a:rPr lang="en-US" altLang="en-US"/>
              <a:t>Look to local PTAs, tenants’ groups, community service clubs, social clubs, church groups, public and/or mental health associations, taxpayers’ or homeowners’ associations, etc.,  for help and ideas. </a:t>
            </a:r>
          </a:p>
        </p:txBody>
      </p:sp>
      <p:sp>
        <p:nvSpPr>
          <p:cNvPr id="65541" name="AutoShape 4">
            <a:hlinkClick r:id="rId3" action="ppaction://hlinkfile" highlightClick="1"/>
            <a:extLst>
              <a:ext uri="{FF2B5EF4-FFF2-40B4-BE49-F238E27FC236}">
                <a16:creationId xmlns:a16="http://schemas.microsoft.com/office/drawing/2014/main" id="{8DC4363A-D233-4C03-809F-A74DD5F850D8}"/>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2205004D-A213-4746-B2DC-35A2F031D09C}"/>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10BEFB58-8B89-4067-A457-E4FC44EF26DF}" type="slidenum">
              <a:rPr lang="en-US" altLang="en-US" sz="1200"/>
              <a:pPr>
                <a:spcBef>
                  <a:spcPct val="0"/>
                </a:spcBef>
                <a:buClrTx/>
                <a:buSzTx/>
                <a:buFontTx/>
                <a:buNone/>
              </a:pPr>
              <a:t>39</a:t>
            </a:fld>
            <a:endParaRPr lang="en-US" altLang="en-US" sz="1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951D058-45E7-42DF-8A21-431938675CDD}"/>
              </a:ext>
            </a:extLst>
          </p:cNvPr>
          <p:cNvSpPr>
            <a:spLocks noGrp="1"/>
          </p:cNvSpPr>
          <p:nvPr>
            <p:ph type="ftr" sz="quarter" idx="10"/>
          </p:nvPr>
        </p:nvSpPr>
        <p:spPr/>
        <p:txBody>
          <a:bodyPr/>
          <a:lstStyle/>
          <a:p>
            <a:pPr>
              <a:defRPr/>
            </a:pPr>
            <a:r>
              <a:rPr lang="en-US" altLang="en-US"/>
              <a:t>2014© National Crime Prevention Council www.ncpc.org</a:t>
            </a:r>
          </a:p>
        </p:txBody>
      </p:sp>
      <p:sp>
        <p:nvSpPr>
          <p:cNvPr id="160770" name="Rectangle 2">
            <a:extLst>
              <a:ext uri="{FF2B5EF4-FFF2-40B4-BE49-F238E27FC236}">
                <a16:creationId xmlns:a16="http://schemas.microsoft.com/office/drawing/2014/main" id="{8EFA56A3-626E-4318-8DFE-F6041E0D9797}"/>
              </a:ext>
            </a:extLst>
          </p:cNvPr>
          <p:cNvSpPr>
            <a:spLocks noGrp="1" noChangeArrowheads="1"/>
          </p:cNvSpPr>
          <p:nvPr>
            <p:ph type="title"/>
          </p:nvPr>
        </p:nvSpPr>
        <p:spPr>
          <a:xfrm>
            <a:off x="457200" y="274638"/>
            <a:ext cx="8229600" cy="3382962"/>
          </a:xfrm>
        </p:spPr>
        <p:txBody>
          <a:bodyPr/>
          <a:lstStyle/>
          <a:p>
            <a:pPr eaLnBrk="1" hangingPunct="1">
              <a:defRPr/>
            </a:pPr>
            <a:r>
              <a:rPr lang="en-US" altLang="en-US"/>
              <a:t>Why Neighborhood Watch?</a:t>
            </a:r>
          </a:p>
        </p:txBody>
      </p:sp>
      <p:pic>
        <p:nvPicPr>
          <p:cNvPr id="11268" name="Picture 4" descr="MCj04342330000[1]">
            <a:extLst>
              <a:ext uri="{FF2B5EF4-FFF2-40B4-BE49-F238E27FC236}">
                <a16:creationId xmlns:a16="http://schemas.microsoft.com/office/drawing/2014/main" id="{DA8561C8-7452-44F6-8271-9ED8FA355E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3276600"/>
            <a:ext cx="4273550" cy="266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796A6786-BEF2-400F-B9B7-1148447ED4D6}"/>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70045AC4-D85C-4B11-AEBD-9A3F7479FA49}" type="slidenum">
              <a:rPr lang="en-US" altLang="en-US" sz="1200"/>
              <a:pPr>
                <a:spcBef>
                  <a:spcPct val="0"/>
                </a:spcBef>
                <a:buClrTx/>
                <a:buSzTx/>
                <a:buFontTx/>
                <a:buNone/>
              </a:pPr>
              <a:t>4</a:t>
            </a:fld>
            <a:endParaRPr lang="en-US" altLang="en-US" sz="12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E034CF45-B21B-4927-9505-51DB479F1654}"/>
              </a:ext>
            </a:extLst>
          </p:cNvPr>
          <p:cNvSpPr>
            <a:spLocks noGrp="1"/>
          </p:cNvSpPr>
          <p:nvPr>
            <p:ph type="ftr" sz="quarter" idx="10"/>
          </p:nvPr>
        </p:nvSpPr>
        <p:spPr/>
        <p:txBody>
          <a:bodyPr/>
          <a:lstStyle/>
          <a:p>
            <a:pPr>
              <a:defRPr/>
            </a:pPr>
            <a:r>
              <a:rPr lang="en-US" altLang="en-US"/>
              <a:t>2014© National Crime Prevention Council www.ncpc.org</a:t>
            </a:r>
          </a:p>
        </p:txBody>
      </p:sp>
      <p:sp>
        <p:nvSpPr>
          <p:cNvPr id="41986" name="Rectangle 2">
            <a:extLst>
              <a:ext uri="{FF2B5EF4-FFF2-40B4-BE49-F238E27FC236}">
                <a16:creationId xmlns:a16="http://schemas.microsoft.com/office/drawing/2014/main" id="{EBD324CC-4890-48B9-9E3F-C7B561223F43}"/>
              </a:ext>
            </a:extLst>
          </p:cNvPr>
          <p:cNvSpPr>
            <a:spLocks noGrp="1" noChangeArrowheads="1"/>
          </p:cNvSpPr>
          <p:nvPr>
            <p:ph type="title"/>
          </p:nvPr>
        </p:nvSpPr>
        <p:spPr/>
        <p:txBody>
          <a:bodyPr/>
          <a:lstStyle/>
          <a:p>
            <a:pPr eaLnBrk="1" hangingPunct="1">
              <a:defRPr/>
            </a:pPr>
            <a:r>
              <a:rPr lang="en-US" altLang="en-US"/>
              <a:t>Resources and Partners </a:t>
            </a:r>
            <a:r>
              <a:rPr lang="en-US" altLang="en-US" sz="2800"/>
              <a:t>(continued)</a:t>
            </a:r>
          </a:p>
        </p:txBody>
      </p:sp>
      <p:sp>
        <p:nvSpPr>
          <p:cNvPr id="41987" name="Rectangle 3">
            <a:extLst>
              <a:ext uri="{FF2B5EF4-FFF2-40B4-BE49-F238E27FC236}">
                <a16:creationId xmlns:a16="http://schemas.microsoft.com/office/drawing/2014/main" id="{C4126562-09C2-4BA5-80D4-80CD4BFCE51F}"/>
              </a:ext>
            </a:extLst>
          </p:cNvPr>
          <p:cNvSpPr>
            <a:spLocks noGrp="1" noChangeArrowheads="1"/>
          </p:cNvSpPr>
          <p:nvPr>
            <p:ph type="body" idx="1"/>
          </p:nvPr>
        </p:nvSpPr>
        <p:spPr>
          <a:xfrm>
            <a:off x="914400" y="1600200"/>
            <a:ext cx="8229600" cy="4495800"/>
          </a:xfrm>
        </p:spPr>
        <p:txBody>
          <a:bodyPr/>
          <a:lstStyle/>
          <a:p>
            <a:pPr eaLnBrk="1" hangingPunct="1">
              <a:defRPr/>
            </a:pPr>
            <a:r>
              <a:rPr lang="en-US" altLang="en-US"/>
              <a:t>Partners may change depending on the issue.</a:t>
            </a:r>
          </a:p>
          <a:p>
            <a:pPr eaLnBrk="1" hangingPunct="1">
              <a:defRPr/>
            </a:pPr>
            <a:r>
              <a:rPr lang="en-US" altLang="en-US"/>
              <a:t>They should have the same or similar goals on the issue in common. </a:t>
            </a:r>
          </a:p>
          <a:p>
            <a:pPr eaLnBrk="1" hangingPunct="1">
              <a:defRPr/>
            </a:pPr>
            <a:r>
              <a:rPr lang="en-US" altLang="en-US"/>
              <a:t>Make partnership a two-way street.  Share your information, resources, and expertise. </a:t>
            </a:r>
          </a:p>
          <a:p>
            <a:pPr eaLnBrk="1" hangingPunct="1">
              <a:defRPr/>
            </a:pPr>
            <a:r>
              <a:rPr lang="en-US" altLang="en-US"/>
              <a:t>Consider special partnerships for one-time projects.</a:t>
            </a:r>
          </a:p>
        </p:txBody>
      </p:sp>
      <p:sp>
        <p:nvSpPr>
          <p:cNvPr id="67589" name="AutoShape 4">
            <a:hlinkClick r:id="rId2" action="ppaction://hlinkfile" highlightClick="1"/>
            <a:extLst>
              <a:ext uri="{FF2B5EF4-FFF2-40B4-BE49-F238E27FC236}">
                <a16:creationId xmlns:a16="http://schemas.microsoft.com/office/drawing/2014/main" id="{C6DE8495-BCB2-4E40-A47F-461C74F03FBD}"/>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C2EB96C4-1789-4C25-976B-51CC14575069}"/>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E952FD51-1F50-4E2A-83E0-3D9D408C3484}" type="slidenum">
              <a:rPr lang="en-US" altLang="en-US" sz="1200"/>
              <a:pPr>
                <a:spcBef>
                  <a:spcPct val="0"/>
                </a:spcBef>
                <a:buClrTx/>
                <a:buSzTx/>
                <a:buFontTx/>
                <a:buNone/>
              </a:pPr>
              <a:t>40</a:t>
            </a:fld>
            <a:endParaRPr lang="en-US" altLang="en-US" sz="12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464903F1-6956-4F82-947F-4E75A865F13C}"/>
              </a:ext>
            </a:extLst>
          </p:cNvPr>
          <p:cNvSpPr>
            <a:spLocks noGrp="1"/>
          </p:cNvSpPr>
          <p:nvPr>
            <p:ph type="ftr" sz="quarter" idx="10"/>
          </p:nvPr>
        </p:nvSpPr>
        <p:spPr/>
        <p:txBody>
          <a:bodyPr/>
          <a:lstStyle/>
          <a:p>
            <a:pPr>
              <a:defRPr/>
            </a:pPr>
            <a:r>
              <a:rPr lang="en-US" altLang="en-US"/>
              <a:t>2014© National Crime Prevention Council www.ncpc.org</a:t>
            </a:r>
          </a:p>
        </p:txBody>
      </p:sp>
      <p:sp>
        <p:nvSpPr>
          <p:cNvPr id="88066" name="Rectangle 2">
            <a:extLst>
              <a:ext uri="{FF2B5EF4-FFF2-40B4-BE49-F238E27FC236}">
                <a16:creationId xmlns:a16="http://schemas.microsoft.com/office/drawing/2014/main" id="{E70112AD-A8ED-4769-B7DA-4DFF77BB67B1}"/>
              </a:ext>
            </a:extLst>
          </p:cNvPr>
          <p:cNvSpPr>
            <a:spLocks noGrp="1" noChangeArrowheads="1"/>
          </p:cNvSpPr>
          <p:nvPr>
            <p:ph type="title"/>
          </p:nvPr>
        </p:nvSpPr>
        <p:spPr/>
        <p:txBody>
          <a:bodyPr/>
          <a:lstStyle/>
          <a:p>
            <a:pPr eaLnBrk="1" hangingPunct="1">
              <a:defRPr/>
            </a:pPr>
            <a:r>
              <a:rPr lang="en-US" altLang="en-US" sz="4400"/>
              <a:t>Use Community Resources</a:t>
            </a:r>
          </a:p>
        </p:txBody>
      </p:sp>
      <p:sp>
        <p:nvSpPr>
          <p:cNvPr id="88067" name="Rectangle 3">
            <a:extLst>
              <a:ext uri="{FF2B5EF4-FFF2-40B4-BE49-F238E27FC236}">
                <a16:creationId xmlns:a16="http://schemas.microsoft.com/office/drawing/2014/main" id="{88993344-D2B8-4D5E-B75A-D9F636E5DEC7}"/>
              </a:ext>
            </a:extLst>
          </p:cNvPr>
          <p:cNvSpPr>
            <a:spLocks noGrp="1" noChangeArrowheads="1"/>
          </p:cNvSpPr>
          <p:nvPr>
            <p:ph type="body" idx="1"/>
          </p:nvPr>
        </p:nvSpPr>
        <p:spPr>
          <a:xfrm>
            <a:off x="1143000" y="1371600"/>
            <a:ext cx="7620000" cy="4495800"/>
          </a:xfrm>
        </p:spPr>
        <p:txBody>
          <a:bodyPr/>
          <a:lstStyle/>
          <a:p>
            <a:pPr eaLnBrk="1" hangingPunct="1">
              <a:lnSpc>
                <a:spcPct val="90000"/>
              </a:lnSpc>
              <a:buFont typeface="Wingdings" panose="05000000000000000000" pitchFamily="2" charset="2"/>
              <a:buNone/>
              <a:defRPr/>
            </a:pPr>
            <a:r>
              <a:rPr lang="en-US" altLang="en-US" sz="2800"/>
              <a:t>Many people and groups are willing to help you.</a:t>
            </a:r>
          </a:p>
          <a:p>
            <a:pPr eaLnBrk="1" hangingPunct="1">
              <a:lnSpc>
                <a:spcPct val="90000"/>
              </a:lnSpc>
              <a:buFont typeface="Wingdings" panose="05000000000000000000" pitchFamily="2" charset="2"/>
              <a:buNone/>
              <a:defRPr/>
            </a:pPr>
            <a:r>
              <a:rPr lang="en-US" altLang="en-US" sz="2800"/>
              <a:t>Look to</a:t>
            </a:r>
          </a:p>
          <a:p>
            <a:pPr eaLnBrk="1" hangingPunct="1">
              <a:lnSpc>
                <a:spcPct val="90000"/>
              </a:lnSpc>
              <a:defRPr/>
            </a:pPr>
            <a:r>
              <a:rPr lang="en-US" altLang="en-US" sz="2800"/>
              <a:t>Religious institutions for meeting space, copying services and access to volunteers.</a:t>
            </a:r>
          </a:p>
          <a:p>
            <a:pPr eaLnBrk="1" hangingPunct="1">
              <a:lnSpc>
                <a:spcPct val="90000"/>
              </a:lnSpc>
              <a:defRPr/>
            </a:pPr>
            <a:r>
              <a:rPr lang="en-US" altLang="en-US" sz="2800"/>
              <a:t>Service clubs and businesses for partnerships in fundraising </a:t>
            </a:r>
          </a:p>
          <a:p>
            <a:pPr eaLnBrk="1" hangingPunct="1">
              <a:lnSpc>
                <a:spcPct val="90000"/>
              </a:lnSpc>
              <a:defRPr/>
            </a:pPr>
            <a:r>
              <a:rPr lang="en-US" altLang="en-US" sz="2800"/>
              <a:t>Government agencies for information, equipment loans, program support</a:t>
            </a:r>
          </a:p>
          <a:p>
            <a:pPr eaLnBrk="1" hangingPunct="1">
              <a:lnSpc>
                <a:spcPct val="90000"/>
              </a:lnSpc>
              <a:defRPr/>
            </a:pPr>
            <a:r>
              <a:rPr lang="en-US" altLang="en-US" sz="2800"/>
              <a:t>Libraries for research materials, videos, computers, and meeting space </a:t>
            </a:r>
          </a:p>
        </p:txBody>
      </p:sp>
      <p:sp>
        <p:nvSpPr>
          <p:cNvPr id="68613" name="AutoShape 4">
            <a:hlinkClick r:id="rId3" action="ppaction://hlinkfile" highlightClick="1"/>
            <a:extLst>
              <a:ext uri="{FF2B5EF4-FFF2-40B4-BE49-F238E27FC236}">
                <a16:creationId xmlns:a16="http://schemas.microsoft.com/office/drawing/2014/main" id="{E320F7DC-DE08-424F-80C1-7FD4E91F6BA8}"/>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B42FE8CA-49ED-4D14-AD85-109FBDC18630}"/>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4D28D506-09AB-4AB5-A604-52E2064B8CB9}" type="slidenum">
              <a:rPr lang="en-US" altLang="en-US" sz="1200"/>
              <a:pPr>
                <a:spcBef>
                  <a:spcPct val="0"/>
                </a:spcBef>
                <a:buClrTx/>
                <a:buSzTx/>
                <a:buFontTx/>
                <a:buNone/>
              </a:pPr>
              <a:t>41</a:t>
            </a:fld>
            <a:endParaRPr lang="en-US" altLang="en-US" sz="12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FE80A788-979C-4130-9642-5BBCE304A414}"/>
              </a:ext>
            </a:extLst>
          </p:cNvPr>
          <p:cNvSpPr>
            <a:spLocks noGrp="1"/>
          </p:cNvSpPr>
          <p:nvPr>
            <p:ph type="ftr" sz="quarter" idx="10"/>
          </p:nvPr>
        </p:nvSpPr>
        <p:spPr/>
        <p:txBody>
          <a:bodyPr/>
          <a:lstStyle/>
          <a:p>
            <a:pPr>
              <a:defRPr/>
            </a:pPr>
            <a:r>
              <a:rPr lang="en-US" altLang="en-US"/>
              <a:t>2014© National Crime Prevention Council www.ncpc.org</a:t>
            </a:r>
          </a:p>
        </p:txBody>
      </p:sp>
      <p:sp>
        <p:nvSpPr>
          <p:cNvPr id="126978" name="Rectangle 2">
            <a:extLst>
              <a:ext uri="{FF2B5EF4-FFF2-40B4-BE49-F238E27FC236}">
                <a16:creationId xmlns:a16="http://schemas.microsoft.com/office/drawing/2014/main" id="{2F88C571-4EF8-4152-B9C5-7E78F912BB32}"/>
              </a:ext>
            </a:extLst>
          </p:cNvPr>
          <p:cNvSpPr>
            <a:spLocks noGrp="1" noChangeArrowheads="1"/>
          </p:cNvSpPr>
          <p:nvPr>
            <p:ph type="title"/>
          </p:nvPr>
        </p:nvSpPr>
        <p:spPr/>
        <p:txBody>
          <a:bodyPr/>
          <a:lstStyle/>
          <a:p>
            <a:pPr eaLnBrk="1" hangingPunct="1">
              <a:defRPr/>
            </a:pPr>
            <a:r>
              <a:rPr lang="en-US" altLang="en-US" sz="4400"/>
              <a:t>Use Community Resources </a:t>
            </a:r>
            <a:r>
              <a:rPr lang="en-US" altLang="en-US" sz="2800"/>
              <a:t>(continued)</a:t>
            </a:r>
          </a:p>
        </p:txBody>
      </p:sp>
      <p:sp>
        <p:nvSpPr>
          <p:cNvPr id="126979" name="Rectangle 3">
            <a:extLst>
              <a:ext uri="{FF2B5EF4-FFF2-40B4-BE49-F238E27FC236}">
                <a16:creationId xmlns:a16="http://schemas.microsoft.com/office/drawing/2014/main" id="{21BC445E-26E2-4993-A6B3-59377F64EED9}"/>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endParaRPr lang="en-US" altLang="en-US"/>
          </a:p>
          <a:p>
            <a:pPr eaLnBrk="1" hangingPunct="1">
              <a:lnSpc>
                <a:spcPct val="80000"/>
              </a:lnSpc>
              <a:defRPr/>
            </a:pPr>
            <a:r>
              <a:rPr lang="en-US" altLang="en-US"/>
              <a:t>Printing companies for free or discounted services </a:t>
            </a:r>
          </a:p>
          <a:p>
            <a:pPr eaLnBrk="1" hangingPunct="1">
              <a:lnSpc>
                <a:spcPct val="80000"/>
              </a:lnSpc>
              <a:defRPr/>
            </a:pPr>
            <a:r>
              <a:rPr lang="en-US" altLang="en-US"/>
              <a:t>Neighborhood restaurants for free or discounted refreshments for work crews</a:t>
            </a:r>
          </a:p>
          <a:p>
            <a:pPr eaLnBrk="1" hangingPunct="1">
              <a:lnSpc>
                <a:spcPct val="80000"/>
              </a:lnSpc>
              <a:defRPr/>
            </a:pPr>
            <a:r>
              <a:rPr lang="en-US" altLang="en-US"/>
              <a:t>Parent groups, volunteer centers, and labor unions for advice on organizing and recruiting </a:t>
            </a:r>
          </a:p>
          <a:p>
            <a:pPr eaLnBrk="1" hangingPunct="1">
              <a:lnSpc>
                <a:spcPct val="80000"/>
              </a:lnSpc>
              <a:defRPr/>
            </a:pPr>
            <a:r>
              <a:rPr lang="en-US" altLang="en-US"/>
              <a:t>Local news media for publicity</a:t>
            </a:r>
          </a:p>
        </p:txBody>
      </p:sp>
      <p:sp>
        <p:nvSpPr>
          <p:cNvPr id="70661" name="AutoShape 4">
            <a:hlinkClick r:id="rId2" action="ppaction://hlinkfile" highlightClick="1"/>
            <a:extLst>
              <a:ext uri="{FF2B5EF4-FFF2-40B4-BE49-F238E27FC236}">
                <a16:creationId xmlns:a16="http://schemas.microsoft.com/office/drawing/2014/main" id="{C9AAA973-8E39-4D4D-AC4F-13EC1D149420}"/>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3E9393FA-4F80-41A6-9C86-0F3BD18B9428}"/>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A5987F6A-973F-459F-9BB6-1279A3699FD0}" type="slidenum">
              <a:rPr lang="en-US" altLang="en-US" sz="1200"/>
              <a:pPr>
                <a:spcBef>
                  <a:spcPct val="0"/>
                </a:spcBef>
                <a:buClrTx/>
                <a:buSzTx/>
                <a:buFontTx/>
                <a:buNone/>
              </a:pPr>
              <a:t>42</a:t>
            </a:fld>
            <a:endParaRPr lang="en-US" altLang="en-US" sz="12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07647C68-D3E2-45BE-9448-68B821C0959B}"/>
              </a:ext>
            </a:extLst>
          </p:cNvPr>
          <p:cNvSpPr>
            <a:spLocks noGrp="1"/>
          </p:cNvSpPr>
          <p:nvPr>
            <p:ph type="ftr" sz="quarter" idx="10"/>
          </p:nvPr>
        </p:nvSpPr>
        <p:spPr/>
        <p:txBody>
          <a:bodyPr/>
          <a:lstStyle/>
          <a:p>
            <a:pPr>
              <a:defRPr/>
            </a:pPr>
            <a:r>
              <a:rPr lang="en-US" altLang="en-US"/>
              <a:t>2014© National Crime Prevention Council www.ncpc.org</a:t>
            </a:r>
          </a:p>
        </p:txBody>
      </p:sp>
      <p:sp>
        <p:nvSpPr>
          <p:cNvPr id="117762" name="Rectangle 2">
            <a:extLst>
              <a:ext uri="{FF2B5EF4-FFF2-40B4-BE49-F238E27FC236}">
                <a16:creationId xmlns:a16="http://schemas.microsoft.com/office/drawing/2014/main" id="{D0BB1411-83EA-434A-840C-1E9FEB2687D3}"/>
              </a:ext>
            </a:extLst>
          </p:cNvPr>
          <p:cNvSpPr>
            <a:spLocks noGrp="1" noChangeArrowheads="1"/>
          </p:cNvSpPr>
          <p:nvPr>
            <p:ph type="title"/>
          </p:nvPr>
        </p:nvSpPr>
        <p:spPr/>
        <p:txBody>
          <a:bodyPr/>
          <a:lstStyle/>
          <a:p>
            <a:pPr eaLnBrk="1" hangingPunct="1">
              <a:defRPr/>
            </a:pPr>
            <a:r>
              <a:rPr lang="en-US" altLang="en-US" sz="4400"/>
              <a:t>Citizen Patrols</a:t>
            </a:r>
            <a:r>
              <a:rPr lang="en-US" altLang="en-US"/>
              <a:t> </a:t>
            </a:r>
          </a:p>
        </p:txBody>
      </p:sp>
      <p:sp>
        <p:nvSpPr>
          <p:cNvPr id="117763" name="Rectangle 3">
            <a:extLst>
              <a:ext uri="{FF2B5EF4-FFF2-40B4-BE49-F238E27FC236}">
                <a16:creationId xmlns:a16="http://schemas.microsoft.com/office/drawing/2014/main" id="{0BE6EB49-1E6E-40E3-AEA3-71FA28623FA2}"/>
              </a:ext>
            </a:extLst>
          </p:cNvPr>
          <p:cNvSpPr>
            <a:spLocks noGrp="1" noChangeArrowheads="1"/>
          </p:cNvSpPr>
          <p:nvPr>
            <p:ph type="body" idx="1"/>
          </p:nvPr>
        </p:nvSpPr>
        <p:spPr>
          <a:xfrm>
            <a:off x="457200" y="1600200"/>
            <a:ext cx="8229600" cy="5257800"/>
          </a:xfrm>
        </p:spPr>
        <p:txBody>
          <a:bodyPr/>
          <a:lstStyle/>
          <a:p>
            <a:pPr eaLnBrk="1" hangingPunct="1">
              <a:defRPr/>
            </a:pPr>
            <a:r>
              <a:rPr lang="en-US" altLang="en-US"/>
              <a:t>Citizens’ patrols travel the neighborhood, usually in the evening, alerting police to concerns. </a:t>
            </a:r>
          </a:p>
          <a:p>
            <a:pPr eaLnBrk="1" hangingPunct="1">
              <a:defRPr/>
            </a:pPr>
            <a:endParaRPr lang="en-US" altLang="en-US"/>
          </a:p>
          <a:p>
            <a:pPr eaLnBrk="1" hangingPunct="1">
              <a:defRPr/>
            </a:pPr>
            <a:r>
              <a:rPr lang="en-US" altLang="en-US"/>
              <a:t>If you want to develop a citizen patrol, talk with local police about how patrols work in your area. </a:t>
            </a:r>
          </a:p>
        </p:txBody>
      </p:sp>
      <p:sp>
        <p:nvSpPr>
          <p:cNvPr id="71685" name="AutoShape 4">
            <a:hlinkClick r:id="rId3" action="ppaction://hlinkfile" highlightClick="1"/>
            <a:extLst>
              <a:ext uri="{FF2B5EF4-FFF2-40B4-BE49-F238E27FC236}">
                <a16:creationId xmlns:a16="http://schemas.microsoft.com/office/drawing/2014/main" id="{E4E649FA-7FB6-4DAB-8E0E-0FA83F15FCE5}"/>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6F59156A-BBA4-4143-BDA5-1B6B856C87E3}"/>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42DE773B-4EA1-4875-AE92-768E4C4ED0E8}" type="slidenum">
              <a:rPr lang="en-US" altLang="en-US" sz="1200"/>
              <a:pPr>
                <a:spcBef>
                  <a:spcPct val="0"/>
                </a:spcBef>
                <a:buClrTx/>
                <a:buSzTx/>
                <a:buFontTx/>
                <a:buNone/>
              </a:pPr>
              <a:t>43</a:t>
            </a:fld>
            <a:endParaRPr lang="en-US" altLang="en-US" sz="12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99DE2106-F73C-4CD8-BA60-4C2F440EB391}"/>
              </a:ext>
            </a:extLst>
          </p:cNvPr>
          <p:cNvSpPr>
            <a:spLocks noGrp="1"/>
          </p:cNvSpPr>
          <p:nvPr>
            <p:ph type="ftr" sz="quarter" idx="10"/>
          </p:nvPr>
        </p:nvSpPr>
        <p:spPr/>
        <p:txBody>
          <a:bodyPr/>
          <a:lstStyle/>
          <a:p>
            <a:pPr>
              <a:defRPr/>
            </a:pPr>
            <a:r>
              <a:rPr lang="en-US" altLang="en-US"/>
              <a:t>2014© National Crime Prevention Council www.ncpc.org</a:t>
            </a:r>
          </a:p>
        </p:txBody>
      </p:sp>
      <p:sp>
        <p:nvSpPr>
          <p:cNvPr id="128002" name="Rectangle 2">
            <a:extLst>
              <a:ext uri="{FF2B5EF4-FFF2-40B4-BE49-F238E27FC236}">
                <a16:creationId xmlns:a16="http://schemas.microsoft.com/office/drawing/2014/main" id="{316ADE6E-2923-4798-B7C7-184A969074EE}"/>
              </a:ext>
            </a:extLst>
          </p:cNvPr>
          <p:cNvSpPr>
            <a:spLocks noGrp="1" noChangeArrowheads="1"/>
          </p:cNvSpPr>
          <p:nvPr>
            <p:ph type="title"/>
          </p:nvPr>
        </p:nvSpPr>
        <p:spPr/>
        <p:txBody>
          <a:bodyPr/>
          <a:lstStyle/>
          <a:p>
            <a:pPr eaLnBrk="1" hangingPunct="1">
              <a:defRPr/>
            </a:pPr>
            <a:r>
              <a:rPr lang="en-US" altLang="en-US" sz="4400"/>
              <a:t>Citizen Patrols </a:t>
            </a:r>
            <a:r>
              <a:rPr lang="en-US" altLang="en-US" sz="2800"/>
              <a:t>(continued)</a:t>
            </a:r>
          </a:p>
        </p:txBody>
      </p:sp>
      <p:sp>
        <p:nvSpPr>
          <p:cNvPr id="128003" name="Rectangle 3">
            <a:extLst>
              <a:ext uri="{FF2B5EF4-FFF2-40B4-BE49-F238E27FC236}">
                <a16:creationId xmlns:a16="http://schemas.microsoft.com/office/drawing/2014/main" id="{CD85A465-7C8D-4963-9AD5-E0E666253007}"/>
              </a:ext>
            </a:extLst>
          </p:cNvPr>
          <p:cNvSpPr>
            <a:spLocks noGrp="1" noChangeArrowheads="1"/>
          </p:cNvSpPr>
          <p:nvPr>
            <p:ph type="body" idx="1"/>
          </p:nvPr>
        </p:nvSpPr>
        <p:spPr>
          <a:xfrm>
            <a:off x="457200" y="1600200"/>
            <a:ext cx="8229600" cy="5257800"/>
          </a:xfrm>
        </p:spPr>
        <p:txBody>
          <a:bodyPr/>
          <a:lstStyle/>
          <a:p>
            <a:pPr eaLnBrk="1" hangingPunct="1">
              <a:defRPr/>
            </a:pPr>
            <a:r>
              <a:rPr lang="en-US" altLang="en-US"/>
              <a:t>If you do implement patrols, share patrol duties and consult regularly with law enforcement, who should help train patrols.  </a:t>
            </a:r>
          </a:p>
          <a:p>
            <a:pPr eaLnBrk="1" hangingPunct="1">
              <a:defRPr/>
            </a:pPr>
            <a:endParaRPr lang="en-US" altLang="en-US"/>
          </a:p>
          <a:p>
            <a:pPr eaLnBrk="1" hangingPunct="1">
              <a:defRPr/>
            </a:pPr>
            <a:r>
              <a:rPr lang="en-US" altLang="en-US"/>
              <a:t>Remember, citizen patrols are not meant to be vigilante groups. </a:t>
            </a:r>
          </a:p>
        </p:txBody>
      </p:sp>
      <p:sp>
        <p:nvSpPr>
          <p:cNvPr id="73733" name="AutoShape 4">
            <a:hlinkClick r:id="rId3" action="ppaction://hlinkfile" highlightClick="1"/>
            <a:extLst>
              <a:ext uri="{FF2B5EF4-FFF2-40B4-BE49-F238E27FC236}">
                <a16:creationId xmlns:a16="http://schemas.microsoft.com/office/drawing/2014/main" id="{5E255D0F-FF7E-4904-BC35-DE4D8912FF57}"/>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4711AC65-E4E0-4939-A178-E14C07EC9215}"/>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980D99E4-04A2-49AD-8969-23ABA186E5B0}" type="slidenum">
              <a:rPr lang="en-US" altLang="en-US" sz="1200"/>
              <a:pPr>
                <a:spcBef>
                  <a:spcPct val="0"/>
                </a:spcBef>
                <a:buClrTx/>
                <a:buSzTx/>
                <a:buFontTx/>
                <a:buNone/>
              </a:pPr>
              <a:t>44</a:t>
            </a:fld>
            <a:endParaRPr lang="en-US" altLang="en-US" sz="12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BD8070C7-F2D4-49F2-BA23-CCB56E94A773}"/>
              </a:ext>
            </a:extLst>
          </p:cNvPr>
          <p:cNvSpPr>
            <a:spLocks noGrp="1"/>
          </p:cNvSpPr>
          <p:nvPr>
            <p:ph type="ftr" sz="quarter" idx="10"/>
          </p:nvPr>
        </p:nvSpPr>
        <p:spPr/>
        <p:txBody>
          <a:bodyPr/>
          <a:lstStyle/>
          <a:p>
            <a:pPr>
              <a:defRPr/>
            </a:pPr>
            <a:r>
              <a:rPr lang="en-US" altLang="en-US"/>
              <a:t>2014© National Crime Prevention Council www.ncpc.org</a:t>
            </a:r>
          </a:p>
        </p:txBody>
      </p:sp>
      <p:sp>
        <p:nvSpPr>
          <p:cNvPr id="79874" name="Rectangle 2">
            <a:extLst>
              <a:ext uri="{FF2B5EF4-FFF2-40B4-BE49-F238E27FC236}">
                <a16:creationId xmlns:a16="http://schemas.microsoft.com/office/drawing/2014/main" id="{B3CB882F-B4C8-4CF0-9C1F-740D61DE992B}"/>
              </a:ext>
            </a:extLst>
          </p:cNvPr>
          <p:cNvSpPr>
            <a:spLocks noGrp="1" noChangeArrowheads="1"/>
          </p:cNvSpPr>
          <p:nvPr>
            <p:ph type="title"/>
          </p:nvPr>
        </p:nvSpPr>
        <p:spPr>
          <a:xfrm>
            <a:off x="457200" y="0"/>
            <a:ext cx="8229600" cy="1143000"/>
          </a:xfrm>
        </p:spPr>
        <p:txBody>
          <a:bodyPr/>
          <a:lstStyle/>
          <a:p>
            <a:pPr eaLnBrk="1" hangingPunct="1">
              <a:defRPr/>
            </a:pPr>
            <a:r>
              <a:rPr lang="en-US" altLang="en-US" sz="4400"/>
              <a:t>Operation Identification</a:t>
            </a:r>
          </a:p>
        </p:txBody>
      </p:sp>
      <p:sp>
        <p:nvSpPr>
          <p:cNvPr id="79875" name="Rectangle 3">
            <a:extLst>
              <a:ext uri="{FF2B5EF4-FFF2-40B4-BE49-F238E27FC236}">
                <a16:creationId xmlns:a16="http://schemas.microsoft.com/office/drawing/2014/main" id="{5BC0A190-7E9F-41D7-B400-D84FDE57BEC1}"/>
              </a:ext>
            </a:extLst>
          </p:cNvPr>
          <p:cNvSpPr>
            <a:spLocks noGrp="1" noChangeArrowheads="1"/>
          </p:cNvSpPr>
          <p:nvPr>
            <p:ph type="body" idx="1"/>
          </p:nvPr>
        </p:nvSpPr>
        <p:spPr>
          <a:xfrm>
            <a:off x="304800" y="1219200"/>
            <a:ext cx="8382000" cy="4724400"/>
          </a:xfrm>
        </p:spPr>
        <p:txBody>
          <a:bodyPr/>
          <a:lstStyle/>
          <a:p>
            <a:pPr eaLnBrk="1" hangingPunct="1">
              <a:lnSpc>
                <a:spcPct val="80000"/>
              </a:lnSpc>
              <a:defRPr/>
            </a:pPr>
            <a:r>
              <a:rPr lang="en-US" altLang="en-US"/>
              <a:t>Operation Identification is a burglary/theft prevention program that involves indelibly marking and/or engraving property with traceable ownership identification. </a:t>
            </a:r>
          </a:p>
          <a:p>
            <a:pPr eaLnBrk="1" hangingPunct="1">
              <a:lnSpc>
                <a:spcPct val="80000"/>
              </a:lnSpc>
              <a:defRPr/>
            </a:pPr>
            <a:r>
              <a:rPr lang="en-US" altLang="en-US"/>
              <a:t>It has four purposes: to deter crime, to provide positive identification, to help with prosecution, and to aid property recovery. </a:t>
            </a:r>
          </a:p>
          <a:p>
            <a:pPr eaLnBrk="1" hangingPunct="1">
              <a:lnSpc>
                <a:spcPct val="80000"/>
              </a:lnSpc>
              <a:defRPr/>
            </a:pPr>
            <a:r>
              <a:rPr lang="en-US" altLang="en-US"/>
              <a:t>Contact your local law enforcement agency about getting involved.  </a:t>
            </a:r>
          </a:p>
          <a:p>
            <a:pPr eaLnBrk="1" hangingPunct="1">
              <a:lnSpc>
                <a:spcPct val="80000"/>
              </a:lnSpc>
              <a:defRPr/>
            </a:pPr>
            <a:r>
              <a:rPr lang="en-US" altLang="en-US"/>
              <a:t>Encourage residents to participate in Operation Identification.</a:t>
            </a:r>
          </a:p>
        </p:txBody>
      </p:sp>
      <p:sp>
        <p:nvSpPr>
          <p:cNvPr id="75781" name="AutoShape 4">
            <a:hlinkClick r:id="rId3" action="ppaction://hlinkfile" highlightClick="1"/>
            <a:extLst>
              <a:ext uri="{FF2B5EF4-FFF2-40B4-BE49-F238E27FC236}">
                <a16:creationId xmlns:a16="http://schemas.microsoft.com/office/drawing/2014/main" id="{272BF3D4-334D-4BA1-AB04-8C0927AAD460}"/>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FBFEFEF8-6436-4C1D-B349-95699E8FEAF0}"/>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248583D1-7AF1-4EE7-A24B-F53078510EE0}" type="slidenum">
              <a:rPr lang="en-US" altLang="en-US" sz="1200"/>
              <a:pPr>
                <a:spcBef>
                  <a:spcPct val="0"/>
                </a:spcBef>
                <a:buClrTx/>
                <a:buSzTx/>
                <a:buFontTx/>
                <a:buNone/>
              </a:pPr>
              <a:t>45</a:t>
            </a:fld>
            <a:endParaRPr lang="en-US" altLang="en-US" sz="12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6D6A99E2-7572-4239-8951-9BF40B38A58D}"/>
              </a:ext>
            </a:extLst>
          </p:cNvPr>
          <p:cNvSpPr>
            <a:spLocks noGrp="1"/>
          </p:cNvSpPr>
          <p:nvPr>
            <p:ph type="ftr" sz="quarter" idx="10"/>
          </p:nvPr>
        </p:nvSpPr>
        <p:spPr/>
        <p:txBody>
          <a:bodyPr/>
          <a:lstStyle/>
          <a:p>
            <a:pPr>
              <a:defRPr/>
            </a:pPr>
            <a:r>
              <a:rPr lang="en-US" altLang="en-US"/>
              <a:t>2014© National Crime Prevention Council www.ncpc.org</a:t>
            </a:r>
          </a:p>
        </p:txBody>
      </p:sp>
      <p:sp>
        <p:nvSpPr>
          <p:cNvPr id="149506" name="Rectangle 2">
            <a:extLst>
              <a:ext uri="{FF2B5EF4-FFF2-40B4-BE49-F238E27FC236}">
                <a16:creationId xmlns:a16="http://schemas.microsoft.com/office/drawing/2014/main" id="{2DB38A7E-618E-447F-9556-D484932CEC41}"/>
              </a:ext>
            </a:extLst>
          </p:cNvPr>
          <p:cNvSpPr>
            <a:spLocks noGrp="1" noChangeArrowheads="1"/>
          </p:cNvSpPr>
          <p:nvPr>
            <p:ph type="body" idx="1"/>
          </p:nvPr>
        </p:nvSpPr>
        <p:spPr>
          <a:xfrm>
            <a:off x="457200" y="2514600"/>
            <a:ext cx="8229600" cy="3200400"/>
          </a:xfrm>
        </p:spPr>
        <p:txBody>
          <a:bodyPr/>
          <a:lstStyle/>
          <a:p>
            <a:pPr eaLnBrk="1" hangingPunct="1">
              <a:buFont typeface="Wingdings" panose="05000000000000000000" pitchFamily="2" charset="2"/>
              <a:buNone/>
              <a:defRPr/>
            </a:pPr>
            <a:endParaRPr lang="en-US" altLang="en-US" sz="5600"/>
          </a:p>
          <a:p>
            <a:pPr algn="ctr" eaLnBrk="1" hangingPunct="1">
              <a:buFont typeface="Wingdings" panose="05000000000000000000" pitchFamily="2" charset="2"/>
              <a:buNone/>
              <a:defRPr/>
            </a:pPr>
            <a:r>
              <a:rPr lang="en-US" altLang="en-US" sz="5600"/>
              <a:t>Questions and Answers</a:t>
            </a:r>
          </a:p>
        </p:txBody>
      </p:sp>
      <p:pic>
        <p:nvPicPr>
          <p:cNvPr id="77828" name="Picture 3" descr="MCj04077340000[1]">
            <a:extLst>
              <a:ext uri="{FF2B5EF4-FFF2-40B4-BE49-F238E27FC236}">
                <a16:creationId xmlns:a16="http://schemas.microsoft.com/office/drawing/2014/main" id="{9B825138-4BB9-4C70-BF9C-B6744A4D03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685800"/>
            <a:ext cx="1828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7829" name="AutoShape 4">
            <a:hlinkClick r:id="rId4" action="ppaction://hlinkfile" highlightClick="1"/>
            <a:extLst>
              <a:ext uri="{FF2B5EF4-FFF2-40B4-BE49-F238E27FC236}">
                <a16:creationId xmlns:a16="http://schemas.microsoft.com/office/drawing/2014/main" id="{5F1C6706-CEEB-457C-9C82-4B3DD4938692}"/>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377C9EC3-8CA4-4ABC-A75E-A4809AB1983E}"/>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9CBF0AEE-ECBE-4986-AB86-3668A8463335}" type="slidenum">
              <a:rPr lang="en-US" altLang="en-US" sz="1200"/>
              <a:pPr>
                <a:spcBef>
                  <a:spcPct val="0"/>
                </a:spcBef>
                <a:buClrTx/>
                <a:buSzTx/>
                <a:buFontTx/>
                <a:buNone/>
              </a:pPr>
              <a:t>46</a:t>
            </a:fld>
            <a:endParaRPr lang="en-US" altLang="en-US" sz="12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95AC72D6-F21A-404F-A4DE-D835031E2C8E}"/>
              </a:ext>
            </a:extLst>
          </p:cNvPr>
          <p:cNvSpPr>
            <a:spLocks noGrp="1"/>
          </p:cNvSpPr>
          <p:nvPr>
            <p:ph type="ftr" sz="quarter" idx="10"/>
          </p:nvPr>
        </p:nvSpPr>
        <p:spPr/>
        <p:txBody>
          <a:bodyPr/>
          <a:lstStyle/>
          <a:p>
            <a:pPr>
              <a:defRPr/>
            </a:pPr>
            <a:r>
              <a:rPr lang="en-US" altLang="en-US"/>
              <a:t>2014© National Crime Prevention Council www.ncpc.org</a:t>
            </a:r>
          </a:p>
        </p:txBody>
      </p:sp>
      <p:sp>
        <p:nvSpPr>
          <p:cNvPr id="156674" name="Rectangle 2">
            <a:extLst>
              <a:ext uri="{FF2B5EF4-FFF2-40B4-BE49-F238E27FC236}">
                <a16:creationId xmlns:a16="http://schemas.microsoft.com/office/drawing/2014/main" id="{A5EE417E-D72B-4593-AA0B-FA2BFAB64A59}"/>
              </a:ext>
            </a:extLst>
          </p:cNvPr>
          <p:cNvSpPr>
            <a:spLocks noGrp="1" noChangeArrowheads="1"/>
          </p:cNvSpPr>
          <p:nvPr>
            <p:ph type="title"/>
          </p:nvPr>
        </p:nvSpPr>
        <p:spPr>
          <a:xfrm>
            <a:off x="3886200" y="277813"/>
            <a:ext cx="4800600" cy="3303587"/>
          </a:xfrm>
        </p:spPr>
        <p:txBody>
          <a:bodyPr/>
          <a:lstStyle/>
          <a:p>
            <a:pPr eaLnBrk="1" hangingPunct="1">
              <a:defRPr/>
            </a:pPr>
            <a:r>
              <a:rPr lang="en-US" altLang="en-US" sz="4800" b="1"/>
              <a:t>Resources</a:t>
            </a:r>
          </a:p>
        </p:txBody>
      </p:sp>
      <p:pic>
        <p:nvPicPr>
          <p:cNvPr id="79876" name="Picture 3" descr="MPj03877870000[1]">
            <a:extLst>
              <a:ext uri="{FF2B5EF4-FFF2-40B4-BE49-F238E27FC236}">
                <a16:creationId xmlns:a16="http://schemas.microsoft.com/office/drawing/2014/main" id="{E3D46574-EFE5-4B81-9C59-1ACD9F3BE1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381000"/>
            <a:ext cx="1752600" cy="245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6676" name="Rectangle 4">
            <a:extLst>
              <a:ext uri="{FF2B5EF4-FFF2-40B4-BE49-F238E27FC236}">
                <a16:creationId xmlns:a16="http://schemas.microsoft.com/office/drawing/2014/main" id="{E3DA81EB-108E-45CC-8720-4C22E0214F20}"/>
              </a:ext>
            </a:extLst>
          </p:cNvPr>
          <p:cNvSpPr>
            <a:spLocks noChangeArrowheads="1"/>
          </p:cNvSpPr>
          <p:nvPr/>
        </p:nvSpPr>
        <p:spPr bwMode="auto">
          <a:xfrm>
            <a:off x="457200" y="3657600"/>
            <a:ext cx="7696200"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US" altLang="en-US" sz="3600" dirty="0">
                <a:solidFill>
                  <a:srgbClr val="FFFF99"/>
                </a:solidFill>
                <a:effectLst>
                  <a:outerShdw blurRad="38100" dist="38100" dir="2700000" algn="tl">
                    <a:srgbClr val="000000"/>
                  </a:outerShdw>
                </a:effectLst>
                <a:latin typeface="Arial" charset="0"/>
                <a:hlinkClick r:id="rId3"/>
              </a:rPr>
              <a:t>www.ncpc.org</a:t>
            </a:r>
            <a:endParaRPr lang="en-US" altLang="en-US" sz="3600" dirty="0">
              <a:solidFill>
                <a:srgbClr val="FFFF99"/>
              </a:solidFill>
              <a:effectLst>
                <a:outerShdw blurRad="38100" dist="38100" dir="2700000" algn="tl">
                  <a:srgbClr val="000000"/>
                </a:outerShdw>
              </a:effectLst>
              <a:latin typeface="Arial" charset="0"/>
            </a:endParaRPr>
          </a:p>
          <a:p>
            <a:pPr>
              <a:defRPr/>
            </a:pPr>
            <a:endParaRPr lang="en-US" altLang="en-US" sz="3600" dirty="0">
              <a:solidFill>
                <a:srgbClr val="FFFF99"/>
              </a:solidFill>
              <a:effectLst>
                <a:outerShdw blurRad="38100" dist="38100" dir="2700000" algn="tl">
                  <a:srgbClr val="000000"/>
                </a:outerShdw>
              </a:effectLst>
              <a:latin typeface="Arial" charset="0"/>
            </a:endParaRPr>
          </a:p>
          <a:p>
            <a:pPr>
              <a:defRPr/>
            </a:pPr>
            <a:r>
              <a:rPr lang="en-US" altLang="en-US" sz="3600" dirty="0">
                <a:solidFill>
                  <a:srgbClr val="FFFF99"/>
                </a:solidFill>
                <a:effectLst>
                  <a:outerShdw blurRad="38100" dist="38100" dir="2700000" algn="tl">
                    <a:srgbClr val="000000"/>
                  </a:outerShdw>
                </a:effectLst>
                <a:latin typeface="Arial" charset="0"/>
                <a:hlinkClick r:id="rId4"/>
              </a:rPr>
              <a:t>www.celebratesafecommunities.org</a:t>
            </a:r>
            <a:r>
              <a:rPr lang="en-US" altLang="en-US" sz="3600" dirty="0">
                <a:solidFill>
                  <a:srgbClr val="FFFF99"/>
                </a:solidFill>
                <a:effectLst>
                  <a:outerShdw blurRad="38100" dist="38100" dir="2700000" algn="tl">
                    <a:srgbClr val="000000"/>
                  </a:outerShdw>
                </a:effectLst>
                <a:latin typeface="Arial" charset="0"/>
              </a:rPr>
              <a:t> </a:t>
            </a:r>
          </a:p>
        </p:txBody>
      </p:sp>
      <p:sp>
        <p:nvSpPr>
          <p:cNvPr id="2" name="Slide Number Placeholder 1">
            <a:extLst>
              <a:ext uri="{FF2B5EF4-FFF2-40B4-BE49-F238E27FC236}">
                <a16:creationId xmlns:a16="http://schemas.microsoft.com/office/drawing/2014/main" id="{223D1DC6-BD75-46A0-8F90-0FB51DC88F2C}"/>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3C0AE7E2-64D8-4806-AABA-AFBC5D39F2D8}" type="slidenum">
              <a:rPr lang="en-US" altLang="en-US" sz="1200"/>
              <a:pPr>
                <a:spcBef>
                  <a:spcPct val="0"/>
                </a:spcBef>
                <a:buClrTx/>
                <a:buSzTx/>
                <a:buFontTx/>
                <a:buNone/>
              </a:pPr>
              <a:t>47</a:t>
            </a:fld>
            <a:endParaRPr lang="en-US" altLang="en-US" sz="12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33676-6DD6-407F-B070-C4D31367A468}"/>
              </a:ext>
            </a:extLst>
          </p:cNvPr>
          <p:cNvSpPr>
            <a:spLocks noGrp="1"/>
          </p:cNvSpPr>
          <p:nvPr>
            <p:ph type="title"/>
          </p:nvPr>
        </p:nvSpPr>
        <p:spPr/>
        <p:txBody>
          <a:bodyPr/>
          <a:lstStyle/>
          <a:p>
            <a:pPr>
              <a:defRPr/>
            </a:pPr>
            <a:r>
              <a:rPr lang="en-US" dirty="0"/>
              <a:t>About NCPC – www.ncpc.org</a:t>
            </a:r>
          </a:p>
        </p:txBody>
      </p:sp>
      <p:sp>
        <p:nvSpPr>
          <p:cNvPr id="3" name="Content Placeholder 2">
            <a:extLst>
              <a:ext uri="{FF2B5EF4-FFF2-40B4-BE49-F238E27FC236}">
                <a16:creationId xmlns:a16="http://schemas.microsoft.com/office/drawing/2014/main" id="{F9129717-0DEA-4B3A-8BED-B65C4C8C536E}"/>
              </a:ext>
            </a:extLst>
          </p:cNvPr>
          <p:cNvSpPr>
            <a:spLocks noGrp="1"/>
          </p:cNvSpPr>
          <p:nvPr>
            <p:ph idx="1"/>
          </p:nvPr>
        </p:nvSpPr>
        <p:spPr>
          <a:xfrm>
            <a:off x="457200" y="1295400"/>
            <a:ext cx="8229600" cy="4495800"/>
          </a:xfrm>
        </p:spPr>
        <p:txBody>
          <a:bodyPr/>
          <a:lstStyle/>
          <a:p>
            <a:pPr>
              <a:defRPr/>
            </a:pPr>
            <a:r>
              <a:rPr lang="en-US" sz="2800" dirty="0"/>
              <a:t>The National Crime Prevention Council is a private, nonprofit 501(c)(3) organization.</a:t>
            </a:r>
          </a:p>
          <a:p>
            <a:pPr>
              <a:defRPr/>
            </a:pPr>
            <a:r>
              <a:rPr lang="en-US" sz="2800" dirty="0"/>
              <a:t>Mission Statement – To be the nation’s leader in helping people keep themselves, their families, and their communities safe from crime.  </a:t>
            </a:r>
          </a:p>
          <a:p>
            <a:pPr>
              <a:defRPr/>
            </a:pPr>
            <a:r>
              <a:rPr lang="en-US" sz="2800" dirty="0"/>
              <a:t>For over 32 years, NCPC has successfully promoted and engaged the public in crime prevention efforts through </a:t>
            </a:r>
            <a:r>
              <a:rPr lang="en-US" sz="2800" dirty="0" err="1"/>
              <a:t>McGruff</a:t>
            </a:r>
            <a:r>
              <a:rPr lang="en-US" sz="2800" dirty="0"/>
              <a:t> the Crime Dog®, various programs, and the support of government agencies, corporations, foundations, and individuals. </a:t>
            </a:r>
          </a:p>
          <a:p>
            <a:pPr>
              <a:defRPr/>
            </a:pPr>
            <a:endParaRPr lang="en-US" dirty="0"/>
          </a:p>
        </p:txBody>
      </p:sp>
      <p:sp>
        <p:nvSpPr>
          <p:cNvPr id="4" name="Footer Placeholder 3">
            <a:extLst>
              <a:ext uri="{FF2B5EF4-FFF2-40B4-BE49-F238E27FC236}">
                <a16:creationId xmlns:a16="http://schemas.microsoft.com/office/drawing/2014/main" id="{8DA35948-FA44-4695-8639-744B3C756669}"/>
              </a:ext>
            </a:extLst>
          </p:cNvPr>
          <p:cNvSpPr>
            <a:spLocks noGrp="1"/>
          </p:cNvSpPr>
          <p:nvPr>
            <p:ph type="ftr" sz="quarter" idx="10"/>
          </p:nvPr>
        </p:nvSpPr>
        <p:spPr/>
        <p:txBody>
          <a:bodyPr/>
          <a:lstStyle/>
          <a:p>
            <a:pPr>
              <a:defRPr/>
            </a:pPr>
            <a:r>
              <a:rPr lang="en-US" altLang="en-US"/>
              <a:t>2014© National Crime Prevention Council www.ncpc.org</a:t>
            </a:r>
          </a:p>
        </p:txBody>
      </p:sp>
      <p:sp>
        <p:nvSpPr>
          <p:cNvPr id="6" name="Slide Number Placeholder 5">
            <a:extLst>
              <a:ext uri="{FF2B5EF4-FFF2-40B4-BE49-F238E27FC236}">
                <a16:creationId xmlns:a16="http://schemas.microsoft.com/office/drawing/2014/main" id="{5D76C074-E232-431E-8B42-C3375C380200}"/>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205AE6AD-FA42-4157-8EAC-CC24CAE55CAF}" type="slidenum">
              <a:rPr lang="en-US" altLang="en-US" sz="1200"/>
              <a:pPr>
                <a:spcBef>
                  <a:spcPct val="0"/>
                </a:spcBef>
                <a:buClrTx/>
                <a:buSzTx/>
                <a:buFontTx/>
                <a:buNone/>
              </a:pPr>
              <a:t>48</a:t>
            </a:fld>
            <a:endParaRPr lang="en-US" altLang="en-US" sz="12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a:extLst>
              <a:ext uri="{FF2B5EF4-FFF2-40B4-BE49-F238E27FC236}">
                <a16:creationId xmlns:a16="http://schemas.microsoft.com/office/drawing/2014/main" id="{142CFB3C-456C-4E1C-9CF8-4C967150FDB1}"/>
              </a:ext>
            </a:extLst>
          </p:cNvPr>
          <p:cNvSpPr>
            <a:spLocks noGrp="1"/>
          </p:cNvSpPr>
          <p:nvPr>
            <p:ph type="ftr" sz="quarter" idx="10"/>
          </p:nvPr>
        </p:nvSpPr>
        <p:spPr/>
        <p:txBody>
          <a:bodyPr/>
          <a:lstStyle/>
          <a:p>
            <a:pPr>
              <a:defRPr/>
            </a:pPr>
            <a:r>
              <a:rPr lang="en-US" altLang="en-US"/>
              <a:t>2014 ©National Crime Prevention Council  www.ncpc.org</a:t>
            </a:r>
          </a:p>
        </p:txBody>
      </p:sp>
      <p:sp>
        <p:nvSpPr>
          <p:cNvPr id="7" name="Slide Number Placeholder 4">
            <a:extLst>
              <a:ext uri="{FF2B5EF4-FFF2-40B4-BE49-F238E27FC236}">
                <a16:creationId xmlns:a16="http://schemas.microsoft.com/office/drawing/2014/main" id="{6C9B485D-6A96-4242-935B-20A09DF02DAB}"/>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128C14BB-B88E-43A6-818A-04D1EB3ABF99}" type="slidenum">
              <a:rPr lang="en-US" altLang="en-US" sz="1200"/>
              <a:pPr>
                <a:spcBef>
                  <a:spcPct val="0"/>
                </a:spcBef>
                <a:buClrTx/>
                <a:buSzTx/>
                <a:buFontTx/>
                <a:buNone/>
              </a:pPr>
              <a:t>49</a:t>
            </a:fld>
            <a:endParaRPr lang="en-US" altLang="en-US" sz="1200"/>
          </a:p>
        </p:txBody>
      </p:sp>
      <p:sp>
        <p:nvSpPr>
          <p:cNvPr id="154626" name="Rectangle 2">
            <a:extLst>
              <a:ext uri="{FF2B5EF4-FFF2-40B4-BE49-F238E27FC236}">
                <a16:creationId xmlns:a16="http://schemas.microsoft.com/office/drawing/2014/main" id="{BCE56D67-8DF2-4E8D-8624-91539B342FF4}"/>
              </a:ext>
            </a:extLst>
          </p:cNvPr>
          <p:cNvSpPr>
            <a:spLocks noGrp="1" noChangeArrowheads="1"/>
          </p:cNvSpPr>
          <p:nvPr>
            <p:ph type="title"/>
          </p:nvPr>
        </p:nvSpPr>
        <p:spPr>
          <a:xfrm>
            <a:off x="457200" y="609600"/>
            <a:ext cx="8229600" cy="1143000"/>
          </a:xfrm>
        </p:spPr>
        <p:txBody>
          <a:bodyPr/>
          <a:lstStyle/>
          <a:p>
            <a:pPr eaLnBrk="1" hangingPunct="1">
              <a:defRPr/>
            </a:pPr>
            <a:r>
              <a:rPr lang="en-US" altLang="en-US" dirty="0"/>
              <a:t>Resources from NCPC</a:t>
            </a:r>
            <a:br>
              <a:rPr lang="en-US" altLang="en-US" dirty="0"/>
            </a:br>
            <a:r>
              <a:rPr lang="en-US" altLang="en-US" dirty="0">
                <a:hlinkClick r:id="rId2"/>
              </a:rPr>
              <a:t>www.ncpc.org</a:t>
            </a:r>
            <a:r>
              <a:rPr lang="en-US" altLang="en-US" dirty="0"/>
              <a:t> Click on </a:t>
            </a:r>
            <a:br>
              <a:rPr lang="en-US" altLang="en-US" dirty="0"/>
            </a:br>
            <a:r>
              <a:rPr lang="en-US" altLang="en-US" dirty="0"/>
              <a:t>“Home and Neighborhood Safety”</a:t>
            </a:r>
          </a:p>
        </p:txBody>
      </p:sp>
      <p:sp>
        <p:nvSpPr>
          <p:cNvPr id="154627" name="Rectangle 3">
            <a:extLst>
              <a:ext uri="{FF2B5EF4-FFF2-40B4-BE49-F238E27FC236}">
                <a16:creationId xmlns:a16="http://schemas.microsoft.com/office/drawing/2014/main" id="{27101ABC-201E-460A-AD9C-706F43C96E07}"/>
              </a:ext>
            </a:extLst>
          </p:cNvPr>
          <p:cNvSpPr>
            <a:spLocks noGrp="1" noChangeArrowheads="1"/>
          </p:cNvSpPr>
          <p:nvPr>
            <p:ph type="body" idx="1"/>
          </p:nvPr>
        </p:nvSpPr>
        <p:spPr>
          <a:xfrm>
            <a:off x="381000" y="2514600"/>
            <a:ext cx="7772400" cy="4495800"/>
          </a:xfrm>
        </p:spPr>
        <p:txBody>
          <a:bodyPr/>
          <a:lstStyle/>
          <a:p>
            <a:pPr eaLnBrk="1" hangingPunct="1">
              <a:lnSpc>
                <a:spcPct val="90000"/>
              </a:lnSpc>
              <a:defRPr/>
            </a:pPr>
            <a:r>
              <a:rPr lang="en-US" altLang="en-US" i="1" dirty="0"/>
              <a:t>United for a Stronger America: Citizens’ Preparedness Guide</a:t>
            </a:r>
            <a:r>
              <a:rPr lang="en-US" altLang="en-US" dirty="0"/>
              <a:t>, National Crime Prevention Council, 2002</a:t>
            </a:r>
          </a:p>
          <a:p>
            <a:pPr eaLnBrk="1" hangingPunct="1">
              <a:lnSpc>
                <a:spcPct val="90000"/>
              </a:lnSpc>
              <a:defRPr/>
            </a:pPr>
            <a:endParaRPr lang="en-US" altLang="en-US" dirty="0"/>
          </a:p>
          <a:p>
            <a:pPr eaLnBrk="1" hangingPunct="1">
              <a:lnSpc>
                <a:spcPct val="90000"/>
              </a:lnSpc>
              <a:defRPr/>
            </a:pPr>
            <a:r>
              <a:rPr lang="en-US" altLang="en-US" i="1" dirty="0"/>
              <a:t>Neighborhood Watch Needs You Toolkit, </a:t>
            </a:r>
            <a:r>
              <a:rPr lang="en-US" altLang="en-US" dirty="0"/>
              <a:t>National Crime Prevention Council, 2006</a:t>
            </a:r>
          </a:p>
          <a:p>
            <a:pPr marL="0" indent="0" eaLnBrk="1" hangingPunct="1">
              <a:lnSpc>
                <a:spcPct val="90000"/>
              </a:lnSpc>
              <a:buFont typeface="Wingdings" panose="05000000000000000000" pitchFamily="2" charset="2"/>
              <a:buNone/>
              <a:defRPr/>
            </a:pPr>
            <a:endParaRPr lang="en-US"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1BF150E5-35A1-416F-B07E-D08749C1FFF6}"/>
              </a:ext>
            </a:extLst>
          </p:cNvPr>
          <p:cNvSpPr>
            <a:spLocks noGrp="1"/>
          </p:cNvSpPr>
          <p:nvPr>
            <p:ph type="ftr" sz="quarter" idx="10"/>
          </p:nvPr>
        </p:nvSpPr>
        <p:spPr/>
        <p:txBody>
          <a:bodyPr/>
          <a:lstStyle/>
          <a:p>
            <a:pPr>
              <a:defRPr/>
            </a:pPr>
            <a:r>
              <a:rPr lang="en-US" altLang="en-US"/>
              <a:t>2014© National Crime Prevention Council www.ncpc.org</a:t>
            </a:r>
          </a:p>
        </p:txBody>
      </p:sp>
      <p:sp>
        <p:nvSpPr>
          <p:cNvPr id="27650" name="Rectangle 2">
            <a:extLst>
              <a:ext uri="{FF2B5EF4-FFF2-40B4-BE49-F238E27FC236}">
                <a16:creationId xmlns:a16="http://schemas.microsoft.com/office/drawing/2014/main" id="{DA2230D0-16C2-47FF-A854-4B5520B8567A}"/>
              </a:ext>
            </a:extLst>
          </p:cNvPr>
          <p:cNvSpPr>
            <a:spLocks noGrp="1" noChangeArrowheads="1"/>
          </p:cNvSpPr>
          <p:nvPr>
            <p:ph type="title"/>
          </p:nvPr>
        </p:nvSpPr>
        <p:spPr/>
        <p:txBody>
          <a:bodyPr/>
          <a:lstStyle/>
          <a:p>
            <a:pPr eaLnBrk="1" hangingPunct="1">
              <a:defRPr/>
            </a:pPr>
            <a:r>
              <a:rPr lang="en-US" altLang="en-US" sz="4400"/>
              <a:t>Strong and Healthy Neighborhoods</a:t>
            </a:r>
          </a:p>
        </p:txBody>
      </p:sp>
      <p:sp>
        <p:nvSpPr>
          <p:cNvPr id="27651" name="Rectangle 3">
            <a:extLst>
              <a:ext uri="{FF2B5EF4-FFF2-40B4-BE49-F238E27FC236}">
                <a16:creationId xmlns:a16="http://schemas.microsoft.com/office/drawing/2014/main" id="{7117908D-DEDF-48C0-ABD6-30366CD62F06}"/>
              </a:ext>
            </a:extLst>
          </p:cNvPr>
          <p:cNvSpPr>
            <a:spLocks noGrp="1" noChangeArrowheads="1"/>
          </p:cNvSpPr>
          <p:nvPr>
            <p:ph type="body" idx="1"/>
          </p:nvPr>
        </p:nvSpPr>
        <p:spPr>
          <a:xfrm>
            <a:off x="457200" y="1981200"/>
            <a:ext cx="8229600" cy="4114800"/>
          </a:xfrm>
        </p:spPr>
        <p:txBody>
          <a:bodyPr/>
          <a:lstStyle/>
          <a:p>
            <a:pPr eaLnBrk="1" hangingPunct="1">
              <a:lnSpc>
                <a:spcPct val="90000"/>
              </a:lnSpc>
              <a:defRPr/>
            </a:pPr>
            <a:r>
              <a:rPr lang="en-US" altLang="en-US"/>
              <a:t>We all value a sense of security as a vital feature of the neighborhoods where we live. </a:t>
            </a:r>
          </a:p>
          <a:p>
            <a:pPr eaLnBrk="1" hangingPunct="1">
              <a:lnSpc>
                <a:spcPct val="90000"/>
              </a:lnSpc>
              <a:defRPr/>
            </a:pPr>
            <a:endParaRPr lang="en-US" altLang="en-US"/>
          </a:p>
          <a:p>
            <a:pPr eaLnBrk="1" hangingPunct="1">
              <a:lnSpc>
                <a:spcPct val="90000"/>
              </a:lnSpc>
              <a:defRPr/>
            </a:pPr>
            <a:r>
              <a:rPr lang="en-US" altLang="en-US"/>
              <a:t>A sizable number of us (about one in four) enjoy building the formal and informal links that strengthen safety.</a:t>
            </a:r>
          </a:p>
          <a:p>
            <a:pPr eaLnBrk="1" hangingPunct="1">
              <a:lnSpc>
                <a:spcPct val="90000"/>
              </a:lnSpc>
              <a:buFont typeface="Wingdings" panose="05000000000000000000" pitchFamily="2" charset="2"/>
              <a:buNone/>
              <a:defRPr/>
            </a:pPr>
            <a:endParaRPr lang="en-US" altLang="en-US"/>
          </a:p>
          <a:p>
            <a:pPr algn="ctr" eaLnBrk="1" hangingPunct="1">
              <a:lnSpc>
                <a:spcPct val="90000"/>
              </a:lnSpc>
              <a:buFont typeface="Wingdings" panose="05000000000000000000" pitchFamily="2" charset="2"/>
              <a:buNone/>
              <a:defRPr/>
            </a:pPr>
            <a:r>
              <a:rPr lang="en-US" altLang="en-US" sz="2400" i="1"/>
              <a:t>	Source - The Allstate Survey on Safer More Caring Communities</a:t>
            </a:r>
          </a:p>
        </p:txBody>
      </p:sp>
      <p:sp>
        <p:nvSpPr>
          <p:cNvPr id="12293" name="AutoShape 4">
            <a:hlinkClick r:id="rId3" action="ppaction://hlinkfile" highlightClick="1"/>
            <a:extLst>
              <a:ext uri="{FF2B5EF4-FFF2-40B4-BE49-F238E27FC236}">
                <a16:creationId xmlns:a16="http://schemas.microsoft.com/office/drawing/2014/main" id="{3CE50DED-0967-4673-A6C2-987CAC96C4EF}"/>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EAFD7008-6938-4677-8E79-9990AA971B27}"/>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EC30608E-4D8E-425E-9FEE-FFDC8B5865BB}" type="slidenum">
              <a:rPr lang="en-US" altLang="en-US" sz="1200"/>
              <a:pPr>
                <a:spcBef>
                  <a:spcPct val="0"/>
                </a:spcBef>
                <a:buClrTx/>
                <a:buSzTx/>
                <a:buFontTx/>
                <a:buNone/>
              </a:pPr>
              <a:t>5</a:t>
            </a:fld>
            <a:endParaRPr lang="en-US" altLang="en-US" sz="12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257C1212-477E-4A99-99FD-EB907385D45A}"/>
              </a:ext>
            </a:extLst>
          </p:cNvPr>
          <p:cNvSpPr>
            <a:spLocks noGrp="1"/>
          </p:cNvSpPr>
          <p:nvPr>
            <p:ph type="ftr" sz="quarter" idx="10"/>
          </p:nvPr>
        </p:nvSpPr>
        <p:spPr/>
        <p:txBody>
          <a:bodyPr/>
          <a:lstStyle/>
          <a:p>
            <a:pPr>
              <a:defRPr/>
            </a:pPr>
            <a:r>
              <a:rPr lang="en-US" altLang="en-US"/>
              <a:t>2014 ©National Crime Prevention Council  www.ncpc.org</a:t>
            </a:r>
          </a:p>
        </p:txBody>
      </p:sp>
      <p:sp>
        <p:nvSpPr>
          <p:cNvPr id="6" name="Slide Number Placeholder 4">
            <a:extLst>
              <a:ext uri="{FF2B5EF4-FFF2-40B4-BE49-F238E27FC236}">
                <a16:creationId xmlns:a16="http://schemas.microsoft.com/office/drawing/2014/main" id="{E33D0F9F-7DEB-4202-9C33-CE1C35AA8D30}"/>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76EF37F5-D6A3-4197-9CD0-D4116A40B8DC}" type="slidenum">
              <a:rPr lang="en-US" altLang="en-US" sz="1200"/>
              <a:pPr>
                <a:spcBef>
                  <a:spcPct val="0"/>
                </a:spcBef>
                <a:buClrTx/>
                <a:buSzTx/>
                <a:buFontTx/>
                <a:buNone/>
              </a:pPr>
              <a:t>50</a:t>
            </a:fld>
            <a:endParaRPr lang="en-US" altLang="en-US" sz="1200"/>
          </a:p>
        </p:txBody>
      </p:sp>
      <p:sp>
        <p:nvSpPr>
          <p:cNvPr id="177154" name="Rectangle 2">
            <a:extLst>
              <a:ext uri="{FF2B5EF4-FFF2-40B4-BE49-F238E27FC236}">
                <a16:creationId xmlns:a16="http://schemas.microsoft.com/office/drawing/2014/main" id="{AB23F1DE-A0EB-4FD8-84AE-31FD22F22829}"/>
              </a:ext>
            </a:extLst>
          </p:cNvPr>
          <p:cNvSpPr>
            <a:spLocks noGrp="1" noChangeArrowheads="1"/>
          </p:cNvSpPr>
          <p:nvPr>
            <p:ph type="title"/>
          </p:nvPr>
        </p:nvSpPr>
        <p:spPr/>
        <p:txBody>
          <a:bodyPr/>
          <a:lstStyle/>
          <a:p>
            <a:pPr eaLnBrk="1" hangingPunct="1">
              <a:defRPr/>
            </a:pPr>
            <a:r>
              <a:rPr lang="en-US" altLang="en-US" dirty="0"/>
              <a:t>Resources from NCPC</a:t>
            </a:r>
            <a:br>
              <a:rPr lang="en-US" altLang="en-US" dirty="0"/>
            </a:br>
            <a:endParaRPr lang="en-US" altLang="en-US" dirty="0"/>
          </a:p>
        </p:txBody>
      </p:sp>
      <p:sp>
        <p:nvSpPr>
          <p:cNvPr id="177155" name="Rectangle 3">
            <a:extLst>
              <a:ext uri="{FF2B5EF4-FFF2-40B4-BE49-F238E27FC236}">
                <a16:creationId xmlns:a16="http://schemas.microsoft.com/office/drawing/2014/main" id="{2003CB87-DCFC-4493-B518-A7FC1DEC4141}"/>
              </a:ext>
            </a:extLst>
          </p:cNvPr>
          <p:cNvSpPr>
            <a:spLocks noGrp="1" noChangeArrowheads="1"/>
          </p:cNvSpPr>
          <p:nvPr>
            <p:ph type="body" idx="1"/>
          </p:nvPr>
        </p:nvSpPr>
        <p:spPr>
          <a:xfrm>
            <a:off x="457200" y="2514600"/>
            <a:ext cx="8077200" cy="4495800"/>
          </a:xfrm>
        </p:spPr>
        <p:txBody>
          <a:bodyPr/>
          <a:lstStyle/>
          <a:p>
            <a:pPr eaLnBrk="1" hangingPunct="1">
              <a:lnSpc>
                <a:spcPct val="90000"/>
              </a:lnSpc>
              <a:defRPr/>
            </a:pPr>
            <a:r>
              <a:rPr lang="en-US" altLang="en-US" i="1" dirty="0"/>
              <a:t>Citizens’ Involvement in Homeland Security</a:t>
            </a:r>
            <a:r>
              <a:rPr lang="en-US" altLang="en-US" dirty="0"/>
              <a:t>, National Crime Prevention Council, 2003</a:t>
            </a:r>
          </a:p>
          <a:p>
            <a:pPr eaLnBrk="1" hangingPunct="1">
              <a:lnSpc>
                <a:spcPct val="90000"/>
              </a:lnSpc>
              <a:defRPr/>
            </a:pPr>
            <a:endParaRPr lang="en-US" altLang="en-US" dirty="0"/>
          </a:p>
          <a:p>
            <a:pPr eaLnBrk="1" hangingPunct="1">
              <a:lnSpc>
                <a:spcPct val="90000"/>
              </a:lnSpc>
              <a:defRPr/>
            </a:pPr>
            <a:r>
              <a:rPr lang="en-US" altLang="en-US" dirty="0"/>
              <a:t>Checklists, emergency family planning guides, information on how to recognize terrorists activities are available for download on NCPC’s website</a:t>
            </a:r>
          </a:p>
          <a:p>
            <a:pPr eaLnBrk="1" hangingPunct="1">
              <a:lnSpc>
                <a:spcPct val="90000"/>
              </a:lnSpc>
              <a:defRPr/>
            </a:pPr>
            <a:endParaRPr lang="en-US" altLang="en-US" dirty="0"/>
          </a:p>
          <a:p>
            <a:pPr eaLnBrk="1" hangingPunct="1">
              <a:lnSpc>
                <a:spcPct val="90000"/>
              </a:lnSpc>
              <a:defRPr/>
            </a:pPr>
            <a:endParaRPr lang="en-US" altLang="en-US" dirty="0"/>
          </a:p>
        </p:txBody>
      </p:sp>
      <p:sp>
        <p:nvSpPr>
          <p:cNvPr id="7" name="Rectangle 2">
            <a:extLst>
              <a:ext uri="{FF2B5EF4-FFF2-40B4-BE49-F238E27FC236}">
                <a16:creationId xmlns:a16="http://schemas.microsoft.com/office/drawing/2014/main" id="{11C94CF2-2CA7-40CA-97B0-BEA1A5B07D99}"/>
              </a:ext>
            </a:extLst>
          </p:cNvPr>
          <p:cNvSpPr txBox="1">
            <a:spLocks noChangeArrowheads="1"/>
          </p:cNvSpPr>
          <p:nvPr/>
        </p:nvSpPr>
        <p:spPr bwMode="auto">
          <a:xfrm>
            <a:off x="457200" y="6096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0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000">
                <a:solidFill>
                  <a:schemeClr val="tx2"/>
                </a:solidFill>
                <a:effectLst>
                  <a:outerShdw blurRad="38100" dist="38100" dir="2700000" algn="tl">
                    <a:srgbClr val="000000"/>
                  </a:outerShdw>
                </a:effectLst>
                <a:latin typeface="Arial" charset="0"/>
              </a:defRPr>
            </a:lvl9pPr>
          </a:lstStyle>
          <a:p>
            <a:pPr eaLnBrk="1" hangingPunct="1">
              <a:defRPr/>
            </a:pPr>
            <a:r>
              <a:rPr lang="en-US" altLang="en-US" kern="0"/>
              <a:t>Resources from NCPC</a:t>
            </a:r>
            <a:br>
              <a:rPr lang="en-US" altLang="en-US" kern="0"/>
            </a:br>
            <a:r>
              <a:rPr lang="en-US" altLang="en-US" kern="0">
                <a:hlinkClick r:id="rId2"/>
              </a:rPr>
              <a:t>www.ncpc.org</a:t>
            </a:r>
            <a:r>
              <a:rPr lang="en-US" altLang="en-US" kern="0"/>
              <a:t> Click on </a:t>
            </a:r>
            <a:br>
              <a:rPr lang="en-US" altLang="en-US" kern="0"/>
            </a:br>
            <a:r>
              <a:rPr lang="en-US" altLang="en-US" kern="0"/>
              <a:t>“Home and Neighborhood Safety”</a:t>
            </a:r>
            <a:endParaRPr lang="en-US" altLang="en-US" kern="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BD5FA-7936-48CD-8AD6-51DE45FC120D}"/>
              </a:ext>
            </a:extLst>
          </p:cNvPr>
          <p:cNvSpPr>
            <a:spLocks noGrp="1"/>
          </p:cNvSpPr>
          <p:nvPr>
            <p:ph type="title"/>
          </p:nvPr>
        </p:nvSpPr>
        <p:spPr/>
        <p:txBody>
          <a:bodyPr>
            <a:normAutofit fontScale="90000"/>
          </a:bodyPr>
          <a:lstStyle/>
          <a:p>
            <a:pPr>
              <a:defRPr/>
            </a:pPr>
            <a:r>
              <a:rPr lang="en-US" sz="4400" dirty="0"/>
              <a:t>Celebrate Safe Communities</a:t>
            </a:r>
            <a:br>
              <a:rPr lang="en-US" sz="4400" dirty="0"/>
            </a:br>
            <a:r>
              <a:rPr lang="en-US" sz="3600" dirty="0">
                <a:hlinkClick r:id="rId2"/>
              </a:rPr>
              <a:t>www.celebratesafecommunities.org</a:t>
            </a:r>
            <a:r>
              <a:rPr lang="en-US" sz="3600" dirty="0"/>
              <a:t> </a:t>
            </a:r>
          </a:p>
        </p:txBody>
      </p:sp>
      <p:sp>
        <p:nvSpPr>
          <p:cNvPr id="3" name="Footer Placeholder 2">
            <a:extLst>
              <a:ext uri="{FF2B5EF4-FFF2-40B4-BE49-F238E27FC236}">
                <a16:creationId xmlns:a16="http://schemas.microsoft.com/office/drawing/2014/main" id="{CDCCC033-EC86-46C4-84D9-765F212320FE}"/>
              </a:ext>
            </a:extLst>
          </p:cNvPr>
          <p:cNvSpPr>
            <a:spLocks noGrp="1"/>
          </p:cNvSpPr>
          <p:nvPr>
            <p:ph type="ftr" sz="quarter" idx="10"/>
          </p:nvPr>
        </p:nvSpPr>
        <p:spPr>
          <a:xfrm>
            <a:off x="2971800" y="6172200"/>
            <a:ext cx="3429000" cy="457200"/>
          </a:xfrm>
        </p:spPr>
        <p:txBody>
          <a:bodyPr/>
          <a:lstStyle/>
          <a:p>
            <a:pPr>
              <a:defRPr/>
            </a:pPr>
            <a:r>
              <a:rPr lang="en-US" dirty="0"/>
              <a:t>© 2014 National Crime Prevention Council, Inc. www.ncpc.org</a:t>
            </a:r>
          </a:p>
        </p:txBody>
      </p:sp>
      <p:sp>
        <p:nvSpPr>
          <p:cNvPr id="4" name="Slide Number Placeholder 3">
            <a:extLst>
              <a:ext uri="{FF2B5EF4-FFF2-40B4-BE49-F238E27FC236}">
                <a16:creationId xmlns:a16="http://schemas.microsoft.com/office/drawing/2014/main" id="{B82E19BF-0827-4A5C-98CB-6D8736DB1CEE}"/>
              </a:ext>
            </a:extLst>
          </p:cNvPr>
          <p:cNvSpPr>
            <a:spLocks noGrp="1"/>
          </p:cNvSpPr>
          <p:nvPr>
            <p:ph type="sldNum" sz="quarter" idx="11"/>
          </p:nvPr>
        </p:nvSpPr>
        <p:spPr>
          <a:xfrm>
            <a:off x="304800" y="6324600"/>
            <a:ext cx="609600" cy="365125"/>
          </a:xfrm>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4A6206C9-C869-45B2-B218-07107AAA97B9}" type="slidenum">
              <a:rPr lang="en-US" altLang="en-US" sz="1000"/>
              <a:pPr>
                <a:spcBef>
                  <a:spcPct val="0"/>
                </a:spcBef>
                <a:buClrTx/>
                <a:buSzTx/>
                <a:buFontTx/>
                <a:buNone/>
              </a:pPr>
              <a:t>51</a:t>
            </a:fld>
            <a:endParaRPr lang="en-US" altLang="en-US" sz="1000"/>
          </a:p>
        </p:txBody>
      </p:sp>
      <p:pic>
        <p:nvPicPr>
          <p:cNvPr id="83973" name="Picture 2" descr="Celebrate Safe Communities">
            <a:extLst>
              <a:ext uri="{FF2B5EF4-FFF2-40B4-BE49-F238E27FC236}">
                <a16:creationId xmlns:a16="http://schemas.microsoft.com/office/drawing/2014/main" id="{9465FC2C-F26E-490A-9C82-3A6344F372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1866900"/>
            <a:ext cx="33528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B69F43-D969-431A-84DE-1791ABAD2067}"/>
              </a:ext>
            </a:extLst>
          </p:cNvPr>
          <p:cNvSpPr>
            <a:spLocks noGrp="1"/>
          </p:cNvSpPr>
          <p:nvPr>
            <p:ph idx="1"/>
          </p:nvPr>
        </p:nvSpPr>
        <p:spPr/>
        <p:txBody>
          <a:bodyPr/>
          <a:lstStyle/>
          <a:p>
            <a:pPr>
              <a:defRPr/>
            </a:pPr>
            <a:r>
              <a:rPr lang="en-US" sz="2600" dirty="0"/>
              <a:t>Celebrate Safe Communities Coloring Page</a:t>
            </a:r>
          </a:p>
          <a:p>
            <a:pPr>
              <a:defRPr/>
            </a:pPr>
            <a:r>
              <a:rPr lang="en-US" sz="2600" dirty="0"/>
              <a:t>Disaster Preparedness Checklist</a:t>
            </a:r>
          </a:p>
          <a:p>
            <a:pPr>
              <a:defRPr/>
            </a:pPr>
            <a:r>
              <a:rPr lang="en-US" sz="2600" dirty="0"/>
              <a:t>Making Children, Families, and Communities Safer From Violence Booklet</a:t>
            </a:r>
          </a:p>
          <a:p>
            <a:pPr>
              <a:defRPr/>
            </a:pPr>
            <a:r>
              <a:rPr lang="en-US" sz="2600" dirty="0"/>
              <a:t>CSC Banner (English and Spanish) </a:t>
            </a:r>
          </a:p>
          <a:p>
            <a:pPr>
              <a:defRPr/>
            </a:pPr>
            <a:r>
              <a:rPr lang="en-US" sz="2600" dirty="0"/>
              <a:t>CSC Flier (English and Spanish) </a:t>
            </a:r>
          </a:p>
          <a:p>
            <a:pPr>
              <a:defRPr/>
            </a:pPr>
            <a:r>
              <a:rPr lang="en-US" sz="2600" dirty="0"/>
              <a:t>CSC Postcard (English and Spanish) </a:t>
            </a:r>
          </a:p>
          <a:p>
            <a:pPr>
              <a:defRPr/>
            </a:pPr>
            <a:r>
              <a:rPr lang="en-US" sz="2600" dirty="0"/>
              <a:t>CSC Poster (English and Spanish) </a:t>
            </a:r>
          </a:p>
          <a:p>
            <a:pPr>
              <a:defRPr/>
            </a:pPr>
            <a:r>
              <a:rPr lang="en-US" sz="2600" dirty="0"/>
              <a:t>Auto Theft Brochure</a:t>
            </a:r>
          </a:p>
          <a:p>
            <a:pPr>
              <a:defRPr/>
            </a:pPr>
            <a:endParaRPr lang="en-US" sz="2600" dirty="0"/>
          </a:p>
        </p:txBody>
      </p:sp>
      <p:sp>
        <p:nvSpPr>
          <p:cNvPr id="3" name="Title 2">
            <a:extLst>
              <a:ext uri="{FF2B5EF4-FFF2-40B4-BE49-F238E27FC236}">
                <a16:creationId xmlns:a16="http://schemas.microsoft.com/office/drawing/2014/main" id="{E4D9A68B-B1D0-4768-A609-77654500617F}"/>
              </a:ext>
            </a:extLst>
          </p:cNvPr>
          <p:cNvSpPr>
            <a:spLocks noGrp="1"/>
          </p:cNvSpPr>
          <p:nvPr>
            <p:ph type="title"/>
          </p:nvPr>
        </p:nvSpPr>
        <p:spPr/>
        <p:txBody>
          <a:bodyPr>
            <a:normAutofit/>
          </a:bodyPr>
          <a:lstStyle/>
          <a:p>
            <a:pPr>
              <a:defRPr/>
            </a:pPr>
            <a:r>
              <a:rPr lang="en-US" dirty="0"/>
              <a:t>Celebrate Safe Communities	</a:t>
            </a:r>
          </a:p>
        </p:txBody>
      </p:sp>
      <p:sp>
        <p:nvSpPr>
          <p:cNvPr id="4" name="Footer Placeholder 3">
            <a:extLst>
              <a:ext uri="{FF2B5EF4-FFF2-40B4-BE49-F238E27FC236}">
                <a16:creationId xmlns:a16="http://schemas.microsoft.com/office/drawing/2014/main" id="{7624F722-01D3-4901-A348-08426654E1BF}"/>
              </a:ext>
            </a:extLst>
          </p:cNvPr>
          <p:cNvSpPr>
            <a:spLocks noGrp="1"/>
          </p:cNvSpPr>
          <p:nvPr>
            <p:ph type="ftr" sz="quarter" idx="10"/>
          </p:nvPr>
        </p:nvSpPr>
        <p:spPr>
          <a:xfrm>
            <a:off x="3200400" y="6248400"/>
            <a:ext cx="3276600" cy="457200"/>
          </a:xfrm>
        </p:spPr>
        <p:txBody>
          <a:bodyPr/>
          <a:lstStyle/>
          <a:p>
            <a:pPr>
              <a:defRPr/>
            </a:pPr>
            <a:r>
              <a:rPr lang="en-US" dirty="0"/>
              <a:t>© 2014 National Crime Prevention Council, Inc. www.ncpc.org</a:t>
            </a:r>
          </a:p>
        </p:txBody>
      </p:sp>
      <p:sp>
        <p:nvSpPr>
          <p:cNvPr id="5" name="Slide Number Placeholder 4">
            <a:extLst>
              <a:ext uri="{FF2B5EF4-FFF2-40B4-BE49-F238E27FC236}">
                <a16:creationId xmlns:a16="http://schemas.microsoft.com/office/drawing/2014/main" id="{D47C0B31-CEC0-4C0B-A7EF-941F55002183}"/>
              </a:ext>
            </a:extLst>
          </p:cNvPr>
          <p:cNvSpPr>
            <a:spLocks noGrp="1"/>
          </p:cNvSpPr>
          <p:nvPr>
            <p:ph type="sldNum" sz="quarter" idx="11"/>
          </p:nvPr>
        </p:nvSpPr>
        <p:spPr>
          <a:xfrm>
            <a:off x="381000" y="6172200"/>
            <a:ext cx="366713" cy="365125"/>
          </a:xfrm>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C60153DD-6173-4138-921B-2FEC242834CB}" type="slidenum">
              <a:rPr lang="en-US" altLang="en-US" sz="1000"/>
              <a:pPr>
                <a:spcBef>
                  <a:spcPct val="0"/>
                </a:spcBef>
                <a:buClrTx/>
                <a:buSzTx/>
                <a:buFontTx/>
                <a:buNone/>
              </a:pPr>
              <a:t>52</a:t>
            </a:fld>
            <a:endParaRPr lang="en-US" altLang="en-US" sz="10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C9B32-0818-4DEB-B139-13ED6B270093}"/>
              </a:ext>
            </a:extLst>
          </p:cNvPr>
          <p:cNvSpPr>
            <a:spLocks noGrp="1"/>
          </p:cNvSpPr>
          <p:nvPr>
            <p:ph type="title"/>
          </p:nvPr>
        </p:nvSpPr>
        <p:spPr/>
        <p:txBody>
          <a:bodyPr/>
          <a:lstStyle/>
          <a:p>
            <a:pPr>
              <a:defRPr/>
            </a:pPr>
            <a:r>
              <a:rPr lang="en-US" dirty="0">
                <a:hlinkClick r:id="rId2"/>
              </a:rPr>
              <a:t>http://ncpc.thecsiacademy.com/</a:t>
            </a:r>
            <a:r>
              <a:rPr lang="en-US" dirty="0"/>
              <a:t> </a:t>
            </a:r>
          </a:p>
        </p:txBody>
      </p:sp>
      <p:sp>
        <p:nvSpPr>
          <p:cNvPr id="4" name="Footer Placeholder 3">
            <a:extLst>
              <a:ext uri="{FF2B5EF4-FFF2-40B4-BE49-F238E27FC236}">
                <a16:creationId xmlns:a16="http://schemas.microsoft.com/office/drawing/2014/main" id="{5D14F486-907C-42C9-8EEC-D062284C0EA5}"/>
              </a:ext>
            </a:extLst>
          </p:cNvPr>
          <p:cNvSpPr>
            <a:spLocks noGrp="1"/>
          </p:cNvSpPr>
          <p:nvPr>
            <p:ph type="ftr" sz="quarter" idx="10"/>
          </p:nvPr>
        </p:nvSpPr>
        <p:spPr/>
        <p:txBody>
          <a:bodyPr/>
          <a:lstStyle/>
          <a:p>
            <a:pPr>
              <a:defRPr/>
            </a:pPr>
            <a:r>
              <a:rPr lang="en-US" altLang="en-US"/>
              <a:t>2014© National Crime Prevention Council www.ncpc.org</a:t>
            </a:r>
          </a:p>
        </p:txBody>
      </p:sp>
      <p:pic>
        <p:nvPicPr>
          <p:cNvPr id="87044" name="Picture 7">
            <a:extLst>
              <a:ext uri="{FF2B5EF4-FFF2-40B4-BE49-F238E27FC236}">
                <a16:creationId xmlns:a16="http://schemas.microsoft.com/office/drawing/2014/main" id="{0F8D003F-A7E2-4598-9A85-4350849B3D60}"/>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730625" y="1676400"/>
            <a:ext cx="5032375" cy="3351213"/>
          </a:xfrm>
        </p:spPr>
      </p:pic>
      <p:sp>
        <p:nvSpPr>
          <p:cNvPr id="3" name="Slide Number Placeholder 2">
            <a:extLst>
              <a:ext uri="{FF2B5EF4-FFF2-40B4-BE49-F238E27FC236}">
                <a16:creationId xmlns:a16="http://schemas.microsoft.com/office/drawing/2014/main" id="{95AE7FBC-C455-465A-A260-D362DE461CEF}"/>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A2A1E95B-A1E3-4036-87FB-6F9179403742}" type="slidenum">
              <a:rPr lang="en-US" altLang="en-US" sz="1200"/>
              <a:pPr>
                <a:spcBef>
                  <a:spcPct val="0"/>
                </a:spcBef>
                <a:buClrTx/>
                <a:buSzTx/>
                <a:buFontTx/>
                <a:buNone/>
              </a:pPr>
              <a:t>53</a:t>
            </a:fld>
            <a:endParaRPr lang="en-US" altLang="en-US" sz="1200"/>
          </a:p>
        </p:txBody>
      </p:sp>
      <p:sp>
        <p:nvSpPr>
          <p:cNvPr id="87046" name="TextBox 4">
            <a:extLst>
              <a:ext uri="{FF2B5EF4-FFF2-40B4-BE49-F238E27FC236}">
                <a16:creationId xmlns:a16="http://schemas.microsoft.com/office/drawing/2014/main" id="{109CFDDE-B5CC-45D0-8850-C26A19A2AC11}"/>
              </a:ext>
            </a:extLst>
          </p:cNvPr>
          <p:cNvSpPr txBox="1">
            <a:spLocks noChangeArrowheads="1"/>
          </p:cNvSpPr>
          <p:nvPr/>
        </p:nvSpPr>
        <p:spPr bwMode="auto">
          <a:xfrm>
            <a:off x="381000" y="1981200"/>
            <a:ext cx="32004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r>
              <a:rPr lang="en-US" altLang="en-US">
                <a:latin typeface="Tahoma" panose="020B0604030504040204" pitchFamily="34" charset="0"/>
              </a:rPr>
              <a:t>There is an entire Neighborhood Watch Course Track</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A2AF79D0-D24A-4C32-B010-9E870187415A}"/>
              </a:ext>
            </a:extLst>
          </p:cNvPr>
          <p:cNvSpPr>
            <a:spLocks noGrp="1"/>
          </p:cNvSpPr>
          <p:nvPr>
            <p:ph type="ftr" sz="quarter" idx="10"/>
          </p:nvPr>
        </p:nvSpPr>
        <p:spPr/>
        <p:txBody>
          <a:bodyPr/>
          <a:lstStyle/>
          <a:p>
            <a:pPr>
              <a:defRPr/>
            </a:pPr>
            <a:r>
              <a:rPr lang="en-US" altLang="en-US"/>
              <a:t>2014© National Crime Prevention Council www.ncpc.org</a:t>
            </a:r>
          </a:p>
        </p:txBody>
      </p:sp>
      <p:sp>
        <p:nvSpPr>
          <p:cNvPr id="97282" name="Rectangle 2">
            <a:extLst>
              <a:ext uri="{FF2B5EF4-FFF2-40B4-BE49-F238E27FC236}">
                <a16:creationId xmlns:a16="http://schemas.microsoft.com/office/drawing/2014/main" id="{84A1653E-627C-4990-B395-470C3F1B3DBD}"/>
              </a:ext>
            </a:extLst>
          </p:cNvPr>
          <p:cNvSpPr>
            <a:spLocks noGrp="1" noChangeArrowheads="1"/>
          </p:cNvSpPr>
          <p:nvPr>
            <p:ph type="title"/>
          </p:nvPr>
        </p:nvSpPr>
        <p:spPr/>
        <p:txBody>
          <a:bodyPr/>
          <a:lstStyle/>
          <a:p>
            <a:pPr eaLnBrk="1" hangingPunct="1">
              <a:defRPr/>
            </a:pPr>
            <a:r>
              <a:rPr lang="en-US" altLang="en-US" sz="4400"/>
              <a:t>Resources</a:t>
            </a:r>
          </a:p>
        </p:txBody>
      </p:sp>
      <p:sp>
        <p:nvSpPr>
          <p:cNvPr id="97283" name="Rectangle 3">
            <a:extLst>
              <a:ext uri="{FF2B5EF4-FFF2-40B4-BE49-F238E27FC236}">
                <a16:creationId xmlns:a16="http://schemas.microsoft.com/office/drawing/2014/main" id="{89806A17-1AA2-48A0-BD40-2C121F03DF25}"/>
              </a:ext>
            </a:extLst>
          </p:cNvPr>
          <p:cNvSpPr>
            <a:spLocks noGrp="1" noChangeArrowheads="1"/>
          </p:cNvSpPr>
          <p:nvPr>
            <p:ph type="body" idx="1"/>
          </p:nvPr>
        </p:nvSpPr>
        <p:spPr/>
        <p:txBody>
          <a:bodyPr/>
          <a:lstStyle/>
          <a:p>
            <a:pPr algn="ctr" eaLnBrk="1" hangingPunct="1">
              <a:buClr>
                <a:srgbClr val="000000"/>
              </a:buClr>
              <a:buFont typeface="Wingdings" panose="05000000000000000000" pitchFamily="2" charset="2"/>
              <a:buNone/>
              <a:defRPr/>
            </a:pPr>
            <a:r>
              <a:rPr lang="en-US" altLang="en-US" dirty="0"/>
              <a:t>National Sheriffs’ Association</a:t>
            </a:r>
          </a:p>
          <a:p>
            <a:pPr algn="ctr" eaLnBrk="1" hangingPunct="1">
              <a:buClr>
                <a:srgbClr val="000000"/>
              </a:buClr>
              <a:buFont typeface="Wingdings" panose="05000000000000000000" pitchFamily="2" charset="2"/>
              <a:buNone/>
              <a:defRPr/>
            </a:pPr>
            <a:r>
              <a:rPr lang="en-US" altLang="en-US" dirty="0"/>
              <a:t>1450 Duke Street</a:t>
            </a:r>
          </a:p>
          <a:p>
            <a:pPr algn="ctr" eaLnBrk="1" hangingPunct="1">
              <a:buClr>
                <a:srgbClr val="000000"/>
              </a:buClr>
              <a:buFont typeface="Wingdings" panose="05000000000000000000" pitchFamily="2" charset="2"/>
              <a:buNone/>
              <a:defRPr/>
            </a:pPr>
            <a:r>
              <a:rPr lang="en-US" altLang="en-US" dirty="0"/>
              <a:t>Alexandria, VA  22314</a:t>
            </a:r>
          </a:p>
          <a:p>
            <a:pPr algn="ctr" eaLnBrk="1" hangingPunct="1">
              <a:buClr>
                <a:srgbClr val="000000"/>
              </a:buClr>
              <a:buFont typeface="Wingdings" panose="05000000000000000000" pitchFamily="2" charset="2"/>
              <a:buNone/>
              <a:defRPr/>
            </a:pPr>
            <a:r>
              <a:rPr lang="en-US" altLang="en-US"/>
              <a:t>800-424-7827  </a:t>
            </a:r>
            <a:endParaRPr lang="en-US" altLang="en-US" dirty="0"/>
          </a:p>
          <a:p>
            <a:pPr algn="ctr" eaLnBrk="1" hangingPunct="1">
              <a:buClr>
                <a:srgbClr val="000000"/>
              </a:buClr>
              <a:buFont typeface="Wingdings" panose="05000000000000000000" pitchFamily="2" charset="2"/>
              <a:buNone/>
              <a:defRPr/>
            </a:pPr>
            <a:r>
              <a:rPr lang="en-US" altLang="en-US" dirty="0">
                <a:hlinkClick r:id="rId2"/>
              </a:rPr>
              <a:t>www.sheriffs.org</a:t>
            </a:r>
            <a:endParaRPr lang="en-US" altLang="en-US" dirty="0"/>
          </a:p>
          <a:p>
            <a:pPr algn="ctr" eaLnBrk="1" hangingPunct="1">
              <a:buClr>
                <a:srgbClr val="000000"/>
              </a:buClr>
              <a:buFont typeface="Wingdings" panose="05000000000000000000" pitchFamily="2" charset="2"/>
              <a:buNone/>
              <a:defRPr/>
            </a:pPr>
            <a:r>
              <a:rPr lang="en-US" altLang="en-US" dirty="0">
                <a:hlinkClick r:id="rId3"/>
              </a:rPr>
              <a:t>www.NNW.org</a:t>
            </a:r>
            <a:endParaRPr lang="en-US" altLang="en-US" dirty="0"/>
          </a:p>
          <a:p>
            <a:pPr algn="ctr" eaLnBrk="1" hangingPunct="1">
              <a:buClr>
                <a:srgbClr val="000000"/>
              </a:buClr>
              <a:buFont typeface="Wingdings" panose="05000000000000000000" pitchFamily="2" charset="2"/>
              <a:buNone/>
              <a:defRPr/>
            </a:pPr>
            <a:endParaRPr lang="en-US" altLang="en-US" dirty="0"/>
          </a:p>
        </p:txBody>
      </p:sp>
      <p:sp>
        <p:nvSpPr>
          <p:cNvPr id="88069" name="AutoShape 10">
            <a:hlinkClick r:id="rId4" action="ppaction://hlinkfile" highlightClick="1"/>
            <a:extLst>
              <a:ext uri="{FF2B5EF4-FFF2-40B4-BE49-F238E27FC236}">
                <a16:creationId xmlns:a16="http://schemas.microsoft.com/office/drawing/2014/main" id="{6DC6ECA1-C8FB-49D7-9C6E-BF5FBB04893F}"/>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C1E4940E-CA76-4191-B1FE-40EEA0B43AA6}"/>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C836E1D9-9B4A-4445-BBCD-89F86565ABE1}" type="slidenum">
              <a:rPr lang="en-US" altLang="en-US" sz="1200"/>
              <a:pPr>
                <a:spcBef>
                  <a:spcPct val="0"/>
                </a:spcBef>
                <a:buClrTx/>
                <a:buSzTx/>
                <a:buFontTx/>
                <a:buNone/>
              </a:pPr>
              <a:t>54</a:t>
            </a:fld>
            <a:endParaRPr lang="en-US" altLang="en-US" sz="12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84E3D2E6-AA18-4805-9E16-0D2023ADF8B7}"/>
              </a:ext>
            </a:extLst>
          </p:cNvPr>
          <p:cNvSpPr>
            <a:spLocks noGrp="1"/>
          </p:cNvSpPr>
          <p:nvPr>
            <p:ph type="ftr" sz="quarter" idx="10"/>
          </p:nvPr>
        </p:nvSpPr>
        <p:spPr/>
        <p:txBody>
          <a:bodyPr/>
          <a:lstStyle/>
          <a:p>
            <a:pPr>
              <a:defRPr/>
            </a:pPr>
            <a:r>
              <a:rPr lang="en-US" altLang="en-US"/>
              <a:t>2014© National Crime Prevention Council www.ncpc.org</a:t>
            </a:r>
          </a:p>
        </p:txBody>
      </p:sp>
      <p:sp>
        <p:nvSpPr>
          <p:cNvPr id="96258" name="Rectangle 2">
            <a:extLst>
              <a:ext uri="{FF2B5EF4-FFF2-40B4-BE49-F238E27FC236}">
                <a16:creationId xmlns:a16="http://schemas.microsoft.com/office/drawing/2014/main" id="{A0650436-B0F1-4A93-9703-9DC647849463}"/>
              </a:ext>
            </a:extLst>
          </p:cNvPr>
          <p:cNvSpPr>
            <a:spLocks noGrp="1" noChangeArrowheads="1"/>
          </p:cNvSpPr>
          <p:nvPr>
            <p:ph type="title"/>
          </p:nvPr>
        </p:nvSpPr>
        <p:spPr/>
        <p:txBody>
          <a:bodyPr/>
          <a:lstStyle/>
          <a:p>
            <a:pPr eaLnBrk="1" hangingPunct="1">
              <a:defRPr/>
            </a:pPr>
            <a:r>
              <a:rPr lang="en-US" altLang="en-US" sz="4400"/>
              <a:t>Resources </a:t>
            </a:r>
            <a:r>
              <a:rPr lang="en-US" altLang="en-US" sz="2800"/>
              <a:t>(continued)</a:t>
            </a:r>
          </a:p>
        </p:txBody>
      </p:sp>
      <p:sp>
        <p:nvSpPr>
          <p:cNvPr id="96259" name="Rectangle 3">
            <a:extLst>
              <a:ext uri="{FF2B5EF4-FFF2-40B4-BE49-F238E27FC236}">
                <a16:creationId xmlns:a16="http://schemas.microsoft.com/office/drawing/2014/main" id="{D79827FB-6E3C-493D-9E4F-2CB3B1A84DCD}"/>
              </a:ext>
            </a:extLst>
          </p:cNvPr>
          <p:cNvSpPr>
            <a:spLocks noGrp="1" noChangeArrowheads="1"/>
          </p:cNvSpPr>
          <p:nvPr>
            <p:ph type="body" idx="1"/>
          </p:nvPr>
        </p:nvSpPr>
        <p:spPr>
          <a:xfrm>
            <a:off x="457200" y="1600200"/>
            <a:ext cx="8229600" cy="3733800"/>
          </a:xfrm>
        </p:spPr>
        <p:txBody>
          <a:bodyPr/>
          <a:lstStyle/>
          <a:p>
            <a:pPr algn="ctr" eaLnBrk="1" hangingPunct="1">
              <a:buFont typeface="Wingdings" panose="05000000000000000000" pitchFamily="2" charset="2"/>
              <a:buNone/>
              <a:defRPr/>
            </a:pPr>
            <a:r>
              <a:rPr lang="en-US" altLang="en-US" sz="2800" dirty="0"/>
              <a:t>National Association of Town Watch</a:t>
            </a:r>
          </a:p>
          <a:p>
            <a:pPr algn="ctr" eaLnBrk="1" hangingPunct="1">
              <a:buClr>
                <a:srgbClr val="000000"/>
              </a:buClr>
              <a:buFont typeface="Wingdings" panose="05000000000000000000" pitchFamily="2" charset="2"/>
              <a:buNone/>
              <a:defRPr/>
            </a:pPr>
            <a:r>
              <a:rPr lang="en-US" altLang="en-US" sz="2800" dirty="0"/>
              <a:t>308 E. Lancaster Ave, </a:t>
            </a:r>
            <a:r>
              <a:rPr lang="en-US" altLang="en-US" sz="2800" dirty="0" err="1"/>
              <a:t>Ste</a:t>
            </a:r>
            <a:r>
              <a:rPr lang="en-US" altLang="en-US" sz="2800" dirty="0"/>
              <a:t> 115</a:t>
            </a:r>
          </a:p>
          <a:p>
            <a:pPr algn="ctr" eaLnBrk="1" hangingPunct="1">
              <a:buClr>
                <a:srgbClr val="000000"/>
              </a:buClr>
              <a:buFont typeface="Wingdings" panose="05000000000000000000" pitchFamily="2" charset="2"/>
              <a:buNone/>
              <a:defRPr/>
            </a:pPr>
            <a:r>
              <a:rPr lang="en-US" altLang="en-US" sz="2800" dirty="0"/>
              <a:t>PO Box 303</a:t>
            </a:r>
          </a:p>
          <a:p>
            <a:pPr algn="ctr" eaLnBrk="1" hangingPunct="1">
              <a:buClr>
                <a:srgbClr val="000000"/>
              </a:buClr>
              <a:buFont typeface="Wingdings" panose="05000000000000000000" pitchFamily="2" charset="2"/>
              <a:buNone/>
              <a:defRPr/>
            </a:pPr>
            <a:r>
              <a:rPr lang="en-US" altLang="en-US" sz="2800" dirty="0"/>
              <a:t>Wynnewood, PA 19096</a:t>
            </a:r>
          </a:p>
          <a:p>
            <a:pPr algn="ctr" eaLnBrk="1" hangingPunct="1">
              <a:buClr>
                <a:srgbClr val="000000"/>
              </a:buClr>
              <a:buFont typeface="Wingdings" panose="05000000000000000000" pitchFamily="2" charset="2"/>
              <a:buNone/>
              <a:defRPr/>
            </a:pPr>
            <a:r>
              <a:rPr lang="en-US" altLang="en-US" sz="2800" dirty="0"/>
              <a:t>610-649-7055</a:t>
            </a:r>
          </a:p>
          <a:p>
            <a:pPr algn="ctr" eaLnBrk="1" hangingPunct="1">
              <a:buClr>
                <a:srgbClr val="000000"/>
              </a:buClr>
              <a:buFont typeface="Wingdings" panose="05000000000000000000" pitchFamily="2" charset="2"/>
              <a:buNone/>
              <a:defRPr/>
            </a:pPr>
            <a:r>
              <a:rPr lang="en-US" altLang="en-US" sz="2800" dirty="0"/>
              <a:t>www.natw.org</a:t>
            </a:r>
          </a:p>
          <a:p>
            <a:pPr marL="0" indent="0" eaLnBrk="1" hangingPunct="1">
              <a:buFont typeface="Wingdings" panose="05000000000000000000" pitchFamily="2" charset="2"/>
              <a:buNone/>
              <a:defRPr/>
            </a:pPr>
            <a:endParaRPr lang="en-US" altLang="en-US" sz="2800" dirty="0"/>
          </a:p>
        </p:txBody>
      </p:sp>
      <p:sp>
        <p:nvSpPr>
          <p:cNvPr id="89093" name="AutoShape 8">
            <a:hlinkClick r:id="rId2" action="ppaction://hlinkfile" highlightClick="1"/>
            <a:extLst>
              <a:ext uri="{FF2B5EF4-FFF2-40B4-BE49-F238E27FC236}">
                <a16:creationId xmlns:a16="http://schemas.microsoft.com/office/drawing/2014/main" id="{874D77BB-F464-49DC-82C2-83B00F84EFF5}"/>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44E72A38-A7F7-4366-9E9D-6AFEFC472DCF}"/>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CFECE628-45DB-4BAF-8FE1-3A931538CFB9}" type="slidenum">
              <a:rPr lang="en-US" altLang="en-US" sz="1200"/>
              <a:pPr>
                <a:spcBef>
                  <a:spcPct val="0"/>
                </a:spcBef>
                <a:buClrTx/>
                <a:buSzTx/>
                <a:buFontTx/>
                <a:buNone/>
              </a:pPr>
              <a:t>55</a:t>
            </a:fld>
            <a:endParaRPr lang="en-US" altLang="en-US" sz="12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33526-C0BD-4976-B77B-EA90FA47EB2A}"/>
              </a:ext>
            </a:extLst>
          </p:cNvPr>
          <p:cNvSpPr>
            <a:spLocks noGrp="1"/>
          </p:cNvSpPr>
          <p:nvPr>
            <p:ph type="title"/>
          </p:nvPr>
        </p:nvSpPr>
        <p:spPr>
          <a:xfrm>
            <a:off x="457200" y="304800"/>
            <a:ext cx="8229600" cy="1143000"/>
          </a:xfrm>
        </p:spPr>
        <p:txBody>
          <a:bodyPr/>
          <a:lstStyle/>
          <a:p>
            <a:pPr>
              <a:defRPr/>
            </a:pPr>
            <a:r>
              <a:rPr lang="en-US" dirty="0"/>
              <a:t>Government Resources</a:t>
            </a:r>
          </a:p>
        </p:txBody>
      </p:sp>
      <p:sp>
        <p:nvSpPr>
          <p:cNvPr id="3" name="Content Placeholder 2">
            <a:extLst>
              <a:ext uri="{FF2B5EF4-FFF2-40B4-BE49-F238E27FC236}">
                <a16:creationId xmlns:a16="http://schemas.microsoft.com/office/drawing/2014/main" id="{36542E76-339C-40BF-B010-207E046D225C}"/>
              </a:ext>
            </a:extLst>
          </p:cNvPr>
          <p:cNvSpPr>
            <a:spLocks noGrp="1"/>
          </p:cNvSpPr>
          <p:nvPr>
            <p:ph idx="1"/>
          </p:nvPr>
        </p:nvSpPr>
        <p:spPr>
          <a:xfrm>
            <a:off x="457200" y="1371600"/>
            <a:ext cx="8229600" cy="4495800"/>
          </a:xfrm>
        </p:spPr>
        <p:txBody>
          <a:bodyPr/>
          <a:lstStyle/>
          <a:p>
            <a:pPr eaLnBrk="1" hangingPunct="1">
              <a:defRPr/>
            </a:pPr>
            <a:r>
              <a:rPr lang="en-US" dirty="0">
                <a:hlinkClick r:id="rId2"/>
              </a:rPr>
              <a:t>www.bja.gov</a:t>
            </a:r>
            <a:r>
              <a:rPr lang="en-US" dirty="0"/>
              <a:t> – Bureau of Justice Assistance website</a:t>
            </a:r>
          </a:p>
          <a:p>
            <a:pPr eaLnBrk="1" hangingPunct="1">
              <a:defRPr/>
            </a:pPr>
            <a:endParaRPr lang="en-US" dirty="0"/>
          </a:p>
          <a:p>
            <a:pPr eaLnBrk="1" hangingPunct="1">
              <a:defRPr/>
            </a:pPr>
            <a:r>
              <a:rPr lang="en-US" dirty="0">
                <a:hlinkClick r:id="rId3"/>
              </a:rPr>
              <a:t>www.bjatraining.org</a:t>
            </a:r>
            <a:r>
              <a:rPr lang="en-US" dirty="0"/>
              <a:t> – Bureau of Justice Training website is a major source of criminal justice training and technical assistance information and resources, offering specialized assistance on current laws and evolving trends that affect the criminal justice field. </a:t>
            </a:r>
          </a:p>
          <a:p>
            <a:pPr>
              <a:defRPr/>
            </a:pPr>
            <a:endParaRPr lang="en-US" dirty="0"/>
          </a:p>
        </p:txBody>
      </p:sp>
      <p:sp>
        <p:nvSpPr>
          <p:cNvPr id="4" name="Footer Placeholder 3">
            <a:extLst>
              <a:ext uri="{FF2B5EF4-FFF2-40B4-BE49-F238E27FC236}">
                <a16:creationId xmlns:a16="http://schemas.microsoft.com/office/drawing/2014/main" id="{8023F6CE-DF0F-4BD5-9915-8F3347A09D66}"/>
              </a:ext>
            </a:extLst>
          </p:cNvPr>
          <p:cNvSpPr>
            <a:spLocks noGrp="1"/>
          </p:cNvSpPr>
          <p:nvPr>
            <p:ph type="ftr" sz="quarter" idx="10"/>
          </p:nvPr>
        </p:nvSpPr>
        <p:spPr/>
        <p:txBody>
          <a:bodyPr/>
          <a:lstStyle/>
          <a:p>
            <a:pPr>
              <a:defRPr/>
            </a:pPr>
            <a:r>
              <a:rPr lang="en-US" altLang="en-US"/>
              <a:t>2014© National Crime Prevention Council www.ncpc.org</a:t>
            </a:r>
          </a:p>
        </p:txBody>
      </p:sp>
      <p:sp>
        <p:nvSpPr>
          <p:cNvPr id="6" name="Slide Number Placeholder 5">
            <a:extLst>
              <a:ext uri="{FF2B5EF4-FFF2-40B4-BE49-F238E27FC236}">
                <a16:creationId xmlns:a16="http://schemas.microsoft.com/office/drawing/2014/main" id="{1C28B0E5-6EFA-4F27-8E2F-7D630D9CAD0D}"/>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13EAE115-8A83-4AD0-8BDC-62C7715594E7}" type="slidenum">
              <a:rPr lang="en-US" altLang="en-US" sz="1200"/>
              <a:pPr>
                <a:spcBef>
                  <a:spcPct val="0"/>
                </a:spcBef>
                <a:buClrTx/>
                <a:buSzTx/>
                <a:buFontTx/>
                <a:buNone/>
              </a:pPr>
              <a:t>56</a:t>
            </a:fld>
            <a:endParaRPr lang="en-US" altLang="en-US" sz="12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B067D-B633-437D-A9A5-B4E286F7D779}"/>
              </a:ext>
            </a:extLst>
          </p:cNvPr>
          <p:cNvSpPr>
            <a:spLocks noGrp="1"/>
          </p:cNvSpPr>
          <p:nvPr>
            <p:ph type="title"/>
          </p:nvPr>
        </p:nvSpPr>
        <p:spPr/>
        <p:txBody>
          <a:bodyPr/>
          <a:lstStyle/>
          <a:p>
            <a:pPr>
              <a:defRPr/>
            </a:pPr>
            <a:r>
              <a:rPr lang="en-US" dirty="0"/>
              <a:t>Government Resources </a:t>
            </a:r>
            <a:r>
              <a:rPr lang="en-US" sz="2000" dirty="0"/>
              <a:t>(continued)</a:t>
            </a:r>
            <a:endParaRPr lang="en-US" dirty="0"/>
          </a:p>
        </p:txBody>
      </p:sp>
      <p:sp>
        <p:nvSpPr>
          <p:cNvPr id="3" name="Content Placeholder 2">
            <a:extLst>
              <a:ext uri="{FF2B5EF4-FFF2-40B4-BE49-F238E27FC236}">
                <a16:creationId xmlns:a16="http://schemas.microsoft.com/office/drawing/2014/main" id="{94502D05-2F96-4E58-ACCB-FC0E3773D7D6}"/>
              </a:ext>
            </a:extLst>
          </p:cNvPr>
          <p:cNvSpPr>
            <a:spLocks noGrp="1"/>
          </p:cNvSpPr>
          <p:nvPr>
            <p:ph idx="1"/>
          </p:nvPr>
        </p:nvSpPr>
        <p:spPr>
          <a:xfrm>
            <a:off x="381000" y="1219200"/>
            <a:ext cx="8229600" cy="4495800"/>
          </a:xfrm>
        </p:spPr>
        <p:txBody>
          <a:bodyPr/>
          <a:lstStyle/>
          <a:p>
            <a:pPr marL="365760" indent="-256032" eaLnBrk="1" fontAlgn="auto" hangingPunct="1">
              <a:spcAft>
                <a:spcPts val="0"/>
              </a:spcAft>
              <a:buFont typeface="Wingdings 3"/>
              <a:buChar char=""/>
              <a:defRPr/>
            </a:pPr>
            <a:r>
              <a:rPr lang="en-US" dirty="0">
                <a:hlinkClick r:id="rId2"/>
              </a:rPr>
              <a:t>www.crimesolutions.gov</a:t>
            </a:r>
            <a:r>
              <a:rPr lang="en-US" dirty="0"/>
              <a:t> - The Office of Justice Programs’ CrimeSolutions.gov uses rigorous research to determine </a:t>
            </a:r>
            <a:r>
              <a:rPr lang="en-US" b="1" dirty="0"/>
              <a:t>what works</a:t>
            </a:r>
            <a:r>
              <a:rPr lang="en-US" dirty="0"/>
              <a:t> in criminal justice, juvenile justice, and crime victim services. </a:t>
            </a:r>
          </a:p>
          <a:p>
            <a:pPr marL="365760" indent="-256032" eaLnBrk="1" fontAlgn="auto" hangingPunct="1">
              <a:spcAft>
                <a:spcPts val="0"/>
              </a:spcAft>
              <a:buFont typeface="Wingdings 3"/>
              <a:buChar char=""/>
              <a:defRPr/>
            </a:pPr>
            <a:r>
              <a:rPr lang="en-US" dirty="0">
                <a:hlinkClick r:id="rId3"/>
              </a:rPr>
              <a:t>www.ncjrs.gov</a:t>
            </a:r>
            <a:r>
              <a:rPr lang="en-US" dirty="0"/>
              <a:t> – National Criminal Justice Reference Service is a federally funded resource offering justice and substance abuse information to support research, policy, and program development worldwide.</a:t>
            </a:r>
          </a:p>
          <a:p>
            <a:pPr>
              <a:defRPr/>
            </a:pPr>
            <a:endParaRPr lang="en-US" dirty="0"/>
          </a:p>
        </p:txBody>
      </p:sp>
      <p:sp>
        <p:nvSpPr>
          <p:cNvPr id="4" name="Footer Placeholder 3">
            <a:extLst>
              <a:ext uri="{FF2B5EF4-FFF2-40B4-BE49-F238E27FC236}">
                <a16:creationId xmlns:a16="http://schemas.microsoft.com/office/drawing/2014/main" id="{4114532A-B82E-4105-9DE6-14858FFCA9AF}"/>
              </a:ext>
            </a:extLst>
          </p:cNvPr>
          <p:cNvSpPr>
            <a:spLocks noGrp="1"/>
          </p:cNvSpPr>
          <p:nvPr>
            <p:ph type="ftr" sz="quarter" idx="10"/>
          </p:nvPr>
        </p:nvSpPr>
        <p:spPr/>
        <p:txBody>
          <a:bodyPr/>
          <a:lstStyle/>
          <a:p>
            <a:pPr>
              <a:defRPr/>
            </a:pPr>
            <a:r>
              <a:rPr lang="en-US" altLang="en-US"/>
              <a:t>2014© National Crime Prevention Council www.ncpc.org</a:t>
            </a:r>
          </a:p>
        </p:txBody>
      </p:sp>
      <p:sp>
        <p:nvSpPr>
          <p:cNvPr id="6" name="Slide Number Placeholder 5">
            <a:extLst>
              <a:ext uri="{FF2B5EF4-FFF2-40B4-BE49-F238E27FC236}">
                <a16:creationId xmlns:a16="http://schemas.microsoft.com/office/drawing/2014/main" id="{1134F7B1-DA02-4DEF-83F4-6C726C652BFA}"/>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AA7F812B-2677-4983-AD18-F5A4BA49991C}" type="slidenum">
              <a:rPr lang="en-US" altLang="en-US" sz="1200"/>
              <a:pPr>
                <a:spcBef>
                  <a:spcPct val="0"/>
                </a:spcBef>
                <a:buClrTx/>
                <a:buSzTx/>
                <a:buFontTx/>
                <a:buNone/>
              </a:pPr>
              <a:t>57</a:t>
            </a:fld>
            <a:endParaRPr lang="en-US" altLang="en-US" sz="12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C6851-2CB6-4C6B-9D92-2FB03C240933}"/>
              </a:ext>
            </a:extLst>
          </p:cNvPr>
          <p:cNvSpPr>
            <a:spLocks noGrp="1"/>
          </p:cNvSpPr>
          <p:nvPr>
            <p:ph type="title"/>
          </p:nvPr>
        </p:nvSpPr>
        <p:spPr/>
        <p:txBody>
          <a:bodyPr/>
          <a:lstStyle/>
          <a:p>
            <a:pPr>
              <a:defRPr/>
            </a:pPr>
            <a:r>
              <a:rPr lang="en-US" altLang="en-US" dirty="0"/>
              <a:t>Resources</a:t>
            </a:r>
            <a:r>
              <a:rPr lang="en-US" altLang="en-US" sz="6000" dirty="0"/>
              <a:t> </a:t>
            </a:r>
            <a:r>
              <a:rPr lang="en-US" altLang="en-US" sz="2800" dirty="0"/>
              <a:t>(continued)</a:t>
            </a:r>
            <a:endParaRPr lang="en-US" sz="2800" dirty="0"/>
          </a:p>
        </p:txBody>
      </p:sp>
      <p:sp>
        <p:nvSpPr>
          <p:cNvPr id="3" name="Content Placeholder 2">
            <a:extLst>
              <a:ext uri="{FF2B5EF4-FFF2-40B4-BE49-F238E27FC236}">
                <a16:creationId xmlns:a16="http://schemas.microsoft.com/office/drawing/2014/main" id="{7CA8B068-9F19-40E7-B076-56D28EF3601C}"/>
              </a:ext>
            </a:extLst>
          </p:cNvPr>
          <p:cNvSpPr>
            <a:spLocks noGrp="1"/>
          </p:cNvSpPr>
          <p:nvPr>
            <p:ph idx="1"/>
          </p:nvPr>
        </p:nvSpPr>
        <p:spPr>
          <a:xfrm>
            <a:off x="457200" y="1371600"/>
            <a:ext cx="8229600" cy="4495800"/>
          </a:xfrm>
        </p:spPr>
        <p:txBody>
          <a:bodyPr/>
          <a:lstStyle/>
          <a:p>
            <a:pPr algn="ctr" eaLnBrk="1" hangingPunct="1">
              <a:defRPr/>
            </a:pPr>
            <a:r>
              <a:rPr lang="en-US" altLang="en-US" dirty="0"/>
              <a:t>National Criminal Justice Reference Service</a:t>
            </a:r>
          </a:p>
          <a:p>
            <a:pPr algn="ctr" eaLnBrk="1" hangingPunct="1">
              <a:spcAft>
                <a:spcPts val="1200"/>
              </a:spcAft>
              <a:buFont typeface="Wingdings" panose="05000000000000000000" pitchFamily="2" charset="2"/>
              <a:buNone/>
              <a:defRPr/>
            </a:pPr>
            <a:r>
              <a:rPr lang="en-US" altLang="en-US" dirty="0">
                <a:hlinkClick r:id="rId2"/>
              </a:rPr>
              <a:t>www.ncjrs.gov</a:t>
            </a:r>
            <a:endParaRPr lang="en-US" altLang="en-US" dirty="0"/>
          </a:p>
          <a:p>
            <a:pPr eaLnBrk="1" hangingPunct="1">
              <a:defRPr/>
            </a:pPr>
            <a:r>
              <a:rPr lang="en-US" altLang="en-US" dirty="0"/>
              <a:t>USA Freedom Corps</a:t>
            </a:r>
          </a:p>
          <a:p>
            <a:pPr marL="0" indent="0" algn="ctr" eaLnBrk="1" hangingPunct="1">
              <a:buFont typeface="Wingdings" panose="05000000000000000000" pitchFamily="2" charset="2"/>
              <a:buNone/>
              <a:defRPr/>
            </a:pPr>
            <a:r>
              <a:rPr lang="en-US" altLang="en-US" dirty="0">
                <a:hlinkClick r:id="rId3"/>
              </a:rPr>
              <a:t>www.nationalservice.gov</a:t>
            </a:r>
            <a:endParaRPr lang="en-US" altLang="en-US" dirty="0"/>
          </a:p>
          <a:p>
            <a:pPr marL="0" indent="0" algn="ctr" eaLnBrk="1" hangingPunct="1">
              <a:buFont typeface="Wingdings" panose="05000000000000000000" pitchFamily="2" charset="2"/>
              <a:buNone/>
              <a:defRPr/>
            </a:pPr>
            <a:r>
              <a:rPr lang="en-US" altLang="en-US" dirty="0">
                <a:hlinkClick r:id="rId4"/>
              </a:rPr>
              <a:t>www.volunteeringinamerica.gov</a:t>
            </a:r>
            <a:endParaRPr lang="en-US" altLang="en-US" dirty="0"/>
          </a:p>
          <a:p>
            <a:pPr marL="0" indent="0" algn="ctr" eaLnBrk="1" hangingPunct="1">
              <a:spcAft>
                <a:spcPts val="1200"/>
              </a:spcAft>
              <a:buFont typeface="Wingdings" panose="05000000000000000000" pitchFamily="2" charset="2"/>
              <a:buNone/>
              <a:defRPr/>
            </a:pPr>
            <a:r>
              <a:rPr lang="en-US" altLang="en-US" dirty="0">
                <a:hlinkClick r:id="rId5"/>
              </a:rPr>
              <a:t>www.peacecorps.gov</a:t>
            </a:r>
            <a:endParaRPr lang="en-US" altLang="en-US" dirty="0"/>
          </a:p>
          <a:p>
            <a:pPr>
              <a:defRPr/>
            </a:pPr>
            <a:endParaRPr lang="en-US" dirty="0"/>
          </a:p>
        </p:txBody>
      </p:sp>
      <p:sp>
        <p:nvSpPr>
          <p:cNvPr id="4" name="Footer Placeholder 3">
            <a:extLst>
              <a:ext uri="{FF2B5EF4-FFF2-40B4-BE49-F238E27FC236}">
                <a16:creationId xmlns:a16="http://schemas.microsoft.com/office/drawing/2014/main" id="{E5FA5A56-2BFA-41D1-9982-261028A8B4DB}"/>
              </a:ext>
            </a:extLst>
          </p:cNvPr>
          <p:cNvSpPr>
            <a:spLocks noGrp="1"/>
          </p:cNvSpPr>
          <p:nvPr>
            <p:ph type="ftr" sz="quarter" idx="10"/>
          </p:nvPr>
        </p:nvSpPr>
        <p:spPr/>
        <p:txBody>
          <a:bodyPr/>
          <a:lstStyle/>
          <a:p>
            <a:pPr>
              <a:defRPr/>
            </a:pPr>
            <a:r>
              <a:rPr lang="en-US" altLang="en-US"/>
              <a:t>2014 ©National Crime Prevention Council  www.ncpc.org</a:t>
            </a:r>
          </a:p>
        </p:txBody>
      </p:sp>
      <p:sp>
        <p:nvSpPr>
          <p:cNvPr id="5" name="Slide Number Placeholder 4">
            <a:extLst>
              <a:ext uri="{FF2B5EF4-FFF2-40B4-BE49-F238E27FC236}">
                <a16:creationId xmlns:a16="http://schemas.microsoft.com/office/drawing/2014/main" id="{B05FAAAE-51F8-4E8E-B28F-F175D0000C59}"/>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549943A4-45E8-46F1-8B67-E1A59421C08A}" type="slidenum">
              <a:rPr lang="en-US" altLang="en-US" sz="1200"/>
              <a:pPr>
                <a:spcBef>
                  <a:spcPct val="0"/>
                </a:spcBef>
                <a:buClrTx/>
                <a:buSzTx/>
                <a:buFontTx/>
                <a:buNone/>
              </a:pPr>
              <a:t>58</a:t>
            </a:fld>
            <a:endParaRPr lang="en-US" altLang="en-US" sz="12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D3E1D-6870-4F31-A5C3-151A1D993E16}"/>
              </a:ext>
            </a:extLst>
          </p:cNvPr>
          <p:cNvSpPr>
            <a:spLocks noGrp="1"/>
          </p:cNvSpPr>
          <p:nvPr>
            <p:ph type="title"/>
          </p:nvPr>
        </p:nvSpPr>
        <p:spPr/>
        <p:txBody>
          <a:bodyPr/>
          <a:lstStyle/>
          <a:p>
            <a:pPr>
              <a:defRPr/>
            </a:pPr>
            <a:r>
              <a:rPr lang="en-US" altLang="en-US" dirty="0"/>
              <a:t>Resources</a:t>
            </a:r>
            <a:r>
              <a:rPr lang="en-US" altLang="en-US" sz="8000" dirty="0"/>
              <a:t> </a:t>
            </a:r>
            <a:r>
              <a:rPr lang="en-US" altLang="en-US" dirty="0"/>
              <a:t>(continued)</a:t>
            </a:r>
            <a:endParaRPr lang="en-US" dirty="0"/>
          </a:p>
        </p:txBody>
      </p:sp>
      <p:sp>
        <p:nvSpPr>
          <p:cNvPr id="3" name="Content Placeholder 2">
            <a:extLst>
              <a:ext uri="{FF2B5EF4-FFF2-40B4-BE49-F238E27FC236}">
                <a16:creationId xmlns:a16="http://schemas.microsoft.com/office/drawing/2014/main" id="{1C3E4A26-28DC-4A69-A149-A12987693442}"/>
              </a:ext>
            </a:extLst>
          </p:cNvPr>
          <p:cNvSpPr>
            <a:spLocks noGrp="1"/>
          </p:cNvSpPr>
          <p:nvPr>
            <p:ph idx="1"/>
          </p:nvPr>
        </p:nvSpPr>
        <p:spPr/>
        <p:txBody>
          <a:bodyPr/>
          <a:lstStyle/>
          <a:p>
            <a:pPr eaLnBrk="1" hangingPunct="1">
              <a:defRPr/>
            </a:pPr>
            <a:r>
              <a:rPr lang="en-US" altLang="en-US" dirty="0"/>
              <a:t>Citizen Corps Programs</a:t>
            </a:r>
          </a:p>
          <a:p>
            <a:pPr marL="0" indent="0" algn="ctr" eaLnBrk="1" hangingPunct="1">
              <a:buFont typeface="Wingdings" panose="05000000000000000000" pitchFamily="2" charset="2"/>
              <a:buNone/>
              <a:defRPr/>
            </a:pPr>
            <a:r>
              <a:rPr lang="en-US" altLang="en-US" dirty="0">
                <a:hlinkClick r:id="rId2"/>
              </a:rPr>
              <a:t>www.citizencorps.gov</a:t>
            </a:r>
            <a:endParaRPr lang="en-US" altLang="en-US" dirty="0"/>
          </a:p>
          <a:p>
            <a:pPr marL="0" indent="0" algn="ctr" eaLnBrk="1" hangingPunct="1">
              <a:buFont typeface="Wingdings" panose="05000000000000000000" pitchFamily="2" charset="2"/>
              <a:buNone/>
              <a:defRPr/>
            </a:pPr>
            <a:endParaRPr lang="en-US" altLang="en-US" dirty="0"/>
          </a:p>
          <a:p>
            <a:pPr eaLnBrk="1" hangingPunct="1">
              <a:defRPr/>
            </a:pPr>
            <a:r>
              <a:rPr lang="en-US" altLang="en-US" dirty="0"/>
              <a:t>Volunteers in Police Service (VIPS)</a:t>
            </a:r>
          </a:p>
          <a:p>
            <a:pPr algn="ctr" eaLnBrk="1" hangingPunct="1">
              <a:buFont typeface="Wingdings" panose="05000000000000000000" pitchFamily="2" charset="2"/>
              <a:buNone/>
              <a:defRPr/>
            </a:pPr>
            <a:r>
              <a:rPr lang="en-US" altLang="en-US" dirty="0"/>
              <a:t>   </a:t>
            </a:r>
            <a:r>
              <a:rPr lang="en-US" altLang="en-US" dirty="0">
                <a:hlinkClick r:id="rId3"/>
              </a:rPr>
              <a:t>www.policevolunteers.org</a:t>
            </a:r>
            <a:endParaRPr lang="en-US" altLang="en-US" dirty="0"/>
          </a:p>
          <a:p>
            <a:pPr algn="ctr" eaLnBrk="1" hangingPunct="1">
              <a:lnSpc>
                <a:spcPct val="90000"/>
              </a:lnSpc>
              <a:buClr>
                <a:srgbClr val="000000"/>
              </a:buClr>
              <a:buFont typeface="Wingdings" panose="05000000000000000000" pitchFamily="2" charset="2"/>
              <a:buNone/>
              <a:defRPr/>
            </a:pPr>
            <a:endParaRPr lang="en-US" altLang="en-US" dirty="0"/>
          </a:p>
          <a:p>
            <a:pPr marL="0" indent="0" algn="ctr" eaLnBrk="1" hangingPunct="1">
              <a:buFont typeface="Wingdings" panose="05000000000000000000" pitchFamily="2" charset="2"/>
              <a:buNone/>
              <a:defRPr/>
            </a:pPr>
            <a:endParaRPr lang="en-US" altLang="en-US" dirty="0"/>
          </a:p>
          <a:p>
            <a:pPr>
              <a:defRPr/>
            </a:pPr>
            <a:endParaRPr lang="en-US" dirty="0"/>
          </a:p>
        </p:txBody>
      </p:sp>
      <p:sp>
        <p:nvSpPr>
          <p:cNvPr id="4" name="Footer Placeholder 3">
            <a:extLst>
              <a:ext uri="{FF2B5EF4-FFF2-40B4-BE49-F238E27FC236}">
                <a16:creationId xmlns:a16="http://schemas.microsoft.com/office/drawing/2014/main" id="{34D502BD-CE93-4219-A53F-AFDD8496FE47}"/>
              </a:ext>
            </a:extLst>
          </p:cNvPr>
          <p:cNvSpPr>
            <a:spLocks noGrp="1"/>
          </p:cNvSpPr>
          <p:nvPr>
            <p:ph type="ftr" sz="quarter" idx="10"/>
          </p:nvPr>
        </p:nvSpPr>
        <p:spPr/>
        <p:txBody>
          <a:bodyPr/>
          <a:lstStyle/>
          <a:p>
            <a:pPr>
              <a:defRPr/>
            </a:pPr>
            <a:r>
              <a:rPr lang="en-US" altLang="en-US"/>
              <a:t>2014 ©National Crime Prevention Council  www.ncpc.org</a:t>
            </a:r>
            <a:endParaRPr lang="en-US" altLang="en-US" dirty="0"/>
          </a:p>
        </p:txBody>
      </p:sp>
      <p:sp>
        <p:nvSpPr>
          <p:cNvPr id="5" name="Slide Number Placeholder 4">
            <a:extLst>
              <a:ext uri="{FF2B5EF4-FFF2-40B4-BE49-F238E27FC236}">
                <a16:creationId xmlns:a16="http://schemas.microsoft.com/office/drawing/2014/main" id="{D566B87D-527D-4AC8-8052-8921B589FFD1}"/>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019B7950-311A-4801-AF36-A50FD8A6E5AC}" type="slidenum">
              <a:rPr lang="en-US" altLang="en-US" sz="1200"/>
              <a:pPr>
                <a:spcBef>
                  <a:spcPct val="0"/>
                </a:spcBef>
                <a:buClrTx/>
                <a:buSzTx/>
                <a:buFontTx/>
                <a:buNone/>
              </a:pPr>
              <a:t>59</a:t>
            </a:fld>
            <a:endParaRPr lang="en-US" altLang="en-US" sz="1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C3DFF24D-401E-49C7-A82E-3F1780CA6939}"/>
              </a:ext>
            </a:extLst>
          </p:cNvPr>
          <p:cNvSpPr>
            <a:spLocks noGrp="1"/>
          </p:cNvSpPr>
          <p:nvPr>
            <p:ph type="ftr" sz="quarter" idx="10"/>
          </p:nvPr>
        </p:nvSpPr>
        <p:spPr/>
        <p:txBody>
          <a:bodyPr/>
          <a:lstStyle/>
          <a:p>
            <a:pPr>
              <a:defRPr/>
            </a:pPr>
            <a:r>
              <a:rPr lang="en-US" altLang="en-US"/>
              <a:t>2014© National Crime Prevention Council www.ncpc.org</a:t>
            </a:r>
          </a:p>
        </p:txBody>
      </p:sp>
      <p:sp>
        <p:nvSpPr>
          <p:cNvPr id="28674" name="Rectangle 2">
            <a:extLst>
              <a:ext uri="{FF2B5EF4-FFF2-40B4-BE49-F238E27FC236}">
                <a16:creationId xmlns:a16="http://schemas.microsoft.com/office/drawing/2014/main" id="{75036236-C616-4FE1-92FA-47D7F5DDDA29}"/>
              </a:ext>
            </a:extLst>
          </p:cNvPr>
          <p:cNvSpPr>
            <a:spLocks noGrp="1" noChangeArrowheads="1"/>
          </p:cNvSpPr>
          <p:nvPr>
            <p:ph type="title"/>
          </p:nvPr>
        </p:nvSpPr>
        <p:spPr/>
        <p:txBody>
          <a:bodyPr/>
          <a:lstStyle/>
          <a:p>
            <a:pPr eaLnBrk="1" hangingPunct="1">
              <a:defRPr/>
            </a:pPr>
            <a:r>
              <a:rPr lang="en-US" altLang="en-US" sz="4400"/>
              <a:t>Strong and Healthy Neighborhoods </a:t>
            </a:r>
            <a:r>
              <a:rPr lang="en-US" altLang="en-US" sz="2800"/>
              <a:t>(continued)</a:t>
            </a:r>
          </a:p>
        </p:txBody>
      </p:sp>
      <p:sp>
        <p:nvSpPr>
          <p:cNvPr id="28675" name="Rectangle 3">
            <a:extLst>
              <a:ext uri="{FF2B5EF4-FFF2-40B4-BE49-F238E27FC236}">
                <a16:creationId xmlns:a16="http://schemas.microsoft.com/office/drawing/2014/main" id="{356A5834-CF59-49CB-ACD1-E0BF55584677}"/>
              </a:ext>
            </a:extLst>
          </p:cNvPr>
          <p:cNvSpPr>
            <a:spLocks noGrp="1" noChangeArrowheads="1"/>
          </p:cNvSpPr>
          <p:nvPr>
            <p:ph type="body" idx="1"/>
          </p:nvPr>
        </p:nvSpPr>
        <p:spPr>
          <a:xfrm>
            <a:off x="457200" y="1905000"/>
            <a:ext cx="8229600" cy="4495800"/>
          </a:xfrm>
        </p:spPr>
        <p:txBody>
          <a:bodyPr/>
          <a:lstStyle/>
          <a:p>
            <a:pPr eaLnBrk="1" hangingPunct="1">
              <a:defRPr/>
            </a:pPr>
            <a:r>
              <a:rPr lang="en-US" altLang="en-US"/>
              <a:t>People are willing to join together to increase neighborhood safety.</a:t>
            </a:r>
          </a:p>
          <a:p>
            <a:pPr eaLnBrk="1" hangingPunct="1">
              <a:defRPr/>
            </a:pPr>
            <a:endParaRPr lang="en-US" altLang="en-US"/>
          </a:p>
          <a:p>
            <a:pPr eaLnBrk="1" hangingPunct="1">
              <a:defRPr/>
            </a:pPr>
            <a:r>
              <a:rPr lang="en-US" altLang="en-US"/>
              <a:t>Six out of ten belong to Neighborhood Watch where it is available.</a:t>
            </a:r>
          </a:p>
          <a:p>
            <a:pPr eaLnBrk="1" hangingPunct="1">
              <a:buFont typeface="Wingdings" panose="05000000000000000000" pitchFamily="2" charset="2"/>
              <a:buNone/>
              <a:defRPr/>
            </a:pPr>
            <a:endParaRPr lang="en-US" altLang="en-US"/>
          </a:p>
          <a:p>
            <a:pPr algn="ctr" eaLnBrk="1" hangingPunct="1">
              <a:buFont typeface="Wingdings" panose="05000000000000000000" pitchFamily="2" charset="2"/>
              <a:buNone/>
              <a:defRPr/>
            </a:pPr>
            <a:r>
              <a:rPr lang="en-US" altLang="en-US" sz="1200"/>
              <a:t>	</a:t>
            </a:r>
            <a:r>
              <a:rPr lang="en-US" altLang="en-US" sz="2000" i="1"/>
              <a:t>Source – Are We Safe? 2001, an NCPC survey sponsored by ADT</a:t>
            </a:r>
          </a:p>
          <a:p>
            <a:pPr eaLnBrk="1" hangingPunct="1">
              <a:buFont typeface="Wingdings" panose="05000000000000000000" pitchFamily="2" charset="2"/>
              <a:buNone/>
              <a:defRPr/>
            </a:pPr>
            <a:endParaRPr lang="en-US" altLang="en-US" sz="1200"/>
          </a:p>
        </p:txBody>
      </p:sp>
      <p:sp>
        <p:nvSpPr>
          <p:cNvPr id="14341" name="AutoShape 4">
            <a:hlinkClick r:id="rId2" action="ppaction://hlinkfile" highlightClick="1"/>
            <a:extLst>
              <a:ext uri="{FF2B5EF4-FFF2-40B4-BE49-F238E27FC236}">
                <a16:creationId xmlns:a16="http://schemas.microsoft.com/office/drawing/2014/main" id="{AFF80F63-AC3E-4700-BF9E-51AC04192ECF}"/>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F8E06B70-A158-458D-AE66-F2A50A536BE7}"/>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8AD36780-8F74-4D76-A655-5807BE3CA760}" type="slidenum">
              <a:rPr lang="en-US" altLang="en-US" sz="1200"/>
              <a:pPr>
                <a:spcBef>
                  <a:spcPct val="0"/>
                </a:spcBef>
                <a:buClrTx/>
                <a:buSzTx/>
                <a:buFontTx/>
                <a:buNone/>
              </a:pPr>
              <a:t>6</a:t>
            </a:fld>
            <a:endParaRPr lang="en-US" altLang="en-US" sz="12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11254-36D1-4766-A287-239DE36046DF}"/>
              </a:ext>
            </a:extLst>
          </p:cNvPr>
          <p:cNvSpPr>
            <a:spLocks noGrp="1"/>
          </p:cNvSpPr>
          <p:nvPr>
            <p:ph type="title"/>
          </p:nvPr>
        </p:nvSpPr>
        <p:spPr/>
        <p:txBody>
          <a:bodyPr/>
          <a:lstStyle/>
          <a:p>
            <a:pPr algn="r">
              <a:defRPr/>
            </a:pPr>
            <a:r>
              <a:rPr lang="en-US" dirty="0"/>
              <a:t>For More Information</a:t>
            </a:r>
          </a:p>
        </p:txBody>
      </p:sp>
      <p:sp>
        <p:nvSpPr>
          <p:cNvPr id="3" name="Content Placeholder 2">
            <a:extLst>
              <a:ext uri="{FF2B5EF4-FFF2-40B4-BE49-F238E27FC236}">
                <a16:creationId xmlns:a16="http://schemas.microsoft.com/office/drawing/2014/main" id="{E75FE5A8-6626-4AA3-A4D4-8308ACE329FE}"/>
              </a:ext>
            </a:extLst>
          </p:cNvPr>
          <p:cNvSpPr>
            <a:spLocks noGrp="1"/>
          </p:cNvSpPr>
          <p:nvPr>
            <p:ph idx="1"/>
          </p:nvPr>
        </p:nvSpPr>
        <p:spPr/>
        <p:txBody>
          <a:bodyPr/>
          <a:lstStyle/>
          <a:p>
            <a:pPr marL="274320" indent="-274320" algn="r" eaLnBrk="1" fontAlgn="auto" hangingPunct="1">
              <a:lnSpc>
                <a:spcPct val="90000"/>
              </a:lnSpc>
              <a:spcAft>
                <a:spcPts val="0"/>
              </a:spcAft>
              <a:buClr>
                <a:schemeClr val="accent3"/>
              </a:buClr>
              <a:buFont typeface="Wingdings 3" pitchFamily="18" charset="2"/>
              <a:buNone/>
              <a:defRPr/>
            </a:pPr>
            <a:r>
              <a:rPr lang="en-US" b="1" dirty="0"/>
              <a:t>National Crime Prevention Council</a:t>
            </a:r>
          </a:p>
          <a:p>
            <a:pPr marL="274320" indent="-274320" algn="r" eaLnBrk="1" fontAlgn="auto" hangingPunct="1">
              <a:lnSpc>
                <a:spcPct val="90000"/>
              </a:lnSpc>
              <a:spcAft>
                <a:spcPts val="0"/>
              </a:spcAft>
              <a:buClr>
                <a:schemeClr val="accent3"/>
              </a:buClr>
              <a:buFont typeface="Wingdings 3" pitchFamily="18" charset="2"/>
              <a:buNone/>
              <a:defRPr/>
            </a:pPr>
            <a:r>
              <a:rPr lang="en-US" dirty="0"/>
              <a:t>2001 Jefferson Davis Highway </a:t>
            </a:r>
          </a:p>
          <a:p>
            <a:pPr marL="274320" indent="-274320" algn="r" eaLnBrk="1" fontAlgn="auto" hangingPunct="1">
              <a:lnSpc>
                <a:spcPct val="90000"/>
              </a:lnSpc>
              <a:spcAft>
                <a:spcPts val="0"/>
              </a:spcAft>
              <a:buClr>
                <a:schemeClr val="accent3"/>
              </a:buClr>
              <a:buFont typeface="Wingdings 3" pitchFamily="18" charset="2"/>
              <a:buNone/>
              <a:defRPr/>
            </a:pPr>
            <a:r>
              <a:rPr lang="en-US" dirty="0"/>
              <a:t>Suite 901 </a:t>
            </a:r>
          </a:p>
          <a:p>
            <a:pPr marL="274320" indent="-274320" algn="r" eaLnBrk="1" fontAlgn="auto" hangingPunct="1">
              <a:lnSpc>
                <a:spcPct val="90000"/>
              </a:lnSpc>
              <a:spcAft>
                <a:spcPts val="0"/>
              </a:spcAft>
              <a:buClr>
                <a:schemeClr val="accent3"/>
              </a:buClr>
              <a:buFont typeface="Wingdings 3" pitchFamily="18" charset="2"/>
              <a:buNone/>
              <a:defRPr/>
            </a:pPr>
            <a:r>
              <a:rPr lang="en-US" dirty="0"/>
              <a:t>Arlington, VA 22202 </a:t>
            </a:r>
          </a:p>
          <a:p>
            <a:pPr marL="274320" indent="-274320" algn="r" eaLnBrk="1" fontAlgn="auto" hangingPunct="1">
              <a:lnSpc>
                <a:spcPct val="90000"/>
              </a:lnSpc>
              <a:spcAft>
                <a:spcPts val="0"/>
              </a:spcAft>
              <a:buClr>
                <a:schemeClr val="accent3"/>
              </a:buClr>
              <a:buFont typeface="Wingdings 3" pitchFamily="18" charset="2"/>
              <a:buNone/>
              <a:defRPr/>
            </a:pPr>
            <a:r>
              <a:rPr lang="en-US" dirty="0"/>
              <a:t>202-466-6272</a:t>
            </a:r>
          </a:p>
          <a:p>
            <a:pPr marL="274320" indent="-274320" algn="r" eaLnBrk="1" fontAlgn="auto" hangingPunct="1">
              <a:lnSpc>
                <a:spcPct val="90000"/>
              </a:lnSpc>
              <a:spcAft>
                <a:spcPts val="0"/>
              </a:spcAft>
              <a:buClr>
                <a:schemeClr val="accent3"/>
              </a:buClr>
              <a:buFont typeface="Wingdings 3" pitchFamily="18" charset="2"/>
              <a:buNone/>
              <a:defRPr/>
            </a:pPr>
            <a:r>
              <a:rPr lang="en-US" dirty="0">
                <a:hlinkClick r:id="rId2"/>
              </a:rPr>
              <a:t>www.ncpc.org</a:t>
            </a:r>
            <a:r>
              <a:rPr lang="en-US" dirty="0"/>
              <a:t>  </a:t>
            </a:r>
          </a:p>
          <a:p>
            <a:pPr>
              <a:defRPr/>
            </a:pPr>
            <a:endParaRPr lang="en-US" dirty="0"/>
          </a:p>
        </p:txBody>
      </p:sp>
      <p:sp>
        <p:nvSpPr>
          <p:cNvPr id="4" name="Footer Placeholder 3">
            <a:extLst>
              <a:ext uri="{FF2B5EF4-FFF2-40B4-BE49-F238E27FC236}">
                <a16:creationId xmlns:a16="http://schemas.microsoft.com/office/drawing/2014/main" id="{785E351F-AB93-4BD8-913F-27F229A0B557}"/>
              </a:ext>
            </a:extLst>
          </p:cNvPr>
          <p:cNvSpPr>
            <a:spLocks noGrp="1"/>
          </p:cNvSpPr>
          <p:nvPr>
            <p:ph type="ftr" sz="quarter" idx="10"/>
          </p:nvPr>
        </p:nvSpPr>
        <p:spPr/>
        <p:txBody>
          <a:bodyPr/>
          <a:lstStyle/>
          <a:p>
            <a:pPr>
              <a:defRPr/>
            </a:pPr>
            <a:r>
              <a:rPr lang="en-US" altLang="en-US"/>
              <a:t>2014© National Crime Prevention Council www.ncpc.org</a:t>
            </a:r>
          </a:p>
        </p:txBody>
      </p:sp>
      <p:pic>
        <p:nvPicPr>
          <p:cNvPr id="94213" name="Picture 2" descr="http://northtexaskids.com/ntkblog/wp-content/uploads/2011/10/halloween-safety-tips-from-mcgruff-the-crime-dog.jpg">
            <a:extLst>
              <a:ext uri="{FF2B5EF4-FFF2-40B4-BE49-F238E27FC236}">
                <a16:creationId xmlns:a16="http://schemas.microsoft.com/office/drawing/2014/main" id="{F0C59AA3-8726-4872-B194-F596F48DE850}"/>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17500" y="838200"/>
            <a:ext cx="2590800" cy="548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B182299E-35A8-4CA9-8296-B48679AE7263}"/>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CF345266-AB09-4EC0-9627-C66D81D76B35}" type="slidenum">
              <a:rPr lang="en-US" altLang="en-US" sz="1200"/>
              <a:pPr>
                <a:spcBef>
                  <a:spcPct val="0"/>
                </a:spcBef>
                <a:buClrTx/>
                <a:buSzTx/>
                <a:buFontTx/>
                <a:buNone/>
              </a:pPr>
              <a:t>60</a:t>
            </a:fld>
            <a:endParaRPr lang="en-US" altLang="en-US" sz="12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D581E9F3-780F-4B9E-9A20-5D003E89B8CB}"/>
              </a:ext>
            </a:extLst>
          </p:cNvPr>
          <p:cNvSpPr>
            <a:spLocks noGrp="1"/>
          </p:cNvSpPr>
          <p:nvPr>
            <p:ph type="ftr" sz="quarter" idx="10"/>
          </p:nvPr>
        </p:nvSpPr>
        <p:spPr/>
        <p:txBody>
          <a:bodyPr/>
          <a:lstStyle/>
          <a:p>
            <a:pPr>
              <a:defRPr/>
            </a:pPr>
            <a:r>
              <a:rPr lang="en-US" altLang="en-US"/>
              <a:t>2014© National Crime Prevention Council www.ncpc.org</a:t>
            </a:r>
          </a:p>
        </p:txBody>
      </p:sp>
      <p:sp>
        <p:nvSpPr>
          <p:cNvPr id="151554" name="Rectangle 2">
            <a:extLst>
              <a:ext uri="{FF2B5EF4-FFF2-40B4-BE49-F238E27FC236}">
                <a16:creationId xmlns:a16="http://schemas.microsoft.com/office/drawing/2014/main" id="{1086F448-E888-4551-B66A-A69130978AB4}"/>
              </a:ext>
            </a:extLst>
          </p:cNvPr>
          <p:cNvSpPr>
            <a:spLocks noGrp="1" noChangeArrowheads="1"/>
          </p:cNvSpPr>
          <p:nvPr>
            <p:ph type="title"/>
          </p:nvPr>
        </p:nvSpPr>
        <p:spPr/>
        <p:txBody>
          <a:bodyPr/>
          <a:lstStyle/>
          <a:p>
            <a:pPr eaLnBrk="1" hangingPunct="1">
              <a:defRPr/>
            </a:pPr>
            <a:r>
              <a:rPr lang="en-US" altLang="en-US" sz="4400"/>
              <a:t>Presenter Contact Information</a:t>
            </a:r>
          </a:p>
        </p:txBody>
      </p:sp>
      <p:sp>
        <p:nvSpPr>
          <p:cNvPr id="151555" name="Rectangle 3">
            <a:extLst>
              <a:ext uri="{FF2B5EF4-FFF2-40B4-BE49-F238E27FC236}">
                <a16:creationId xmlns:a16="http://schemas.microsoft.com/office/drawing/2014/main" id="{203E859B-F20B-49EA-AD00-32ED4DD32E16}"/>
              </a:ext>
            </a:extLst>
          </p:cNvPr>
          <p:cNvSpPr>
            <a:spLocks noGrp="1" noChangeArrowheads="1"/>
          </p:cNvSpPr>
          <p:nvPr>
            <p:ph type="body" idx="1"/>
          </p:nvPr>
        </p:nvSpPr>
        <p:spPr/>
        <p:txBody>
          <a:bodyPr/>
          <a:lstStyle/>
          <a:p>
            <a:pPr lvl="1" eaLnBrk="1" hangingPunct="1">
              <a:buFontTx/>
              <a:buNone/>
              <a:defRPr/>
            </a:pPr>
            <a:endParaRPr lang="en-US" altLang="en-US"/>
          </a:p>
        </p:txBody>
      </p:sp>
      <p:sp>
        <p:nvSpPr>
          <p:cNvPr id="95237" name="AutoShape 4">
            <a:hlinkClick r:id="rId3" action="ppaction://hlinkfile" highlightClick="1"/>
            <a:extLst>
              <a:ext uri="{FF2B5EF4-FFF2-40B4-BE49-F238E27FC236}">
                <a16:creationId xmlns:a16="http://schemas.microsoft.com/office/drawing/2014/main" id="{B91B474C-E336-462C-AE1A-F803E5157F40}"/>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CFBD3B79-AE24-4191-975F-13CD56BE81D1}"/>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7FBEC5CC-D725-4CE6-A185-DC95FBEA85B2}" type="slidenum">
              <a:rPr lang="en-US" altLang="en-US" sz="1200"/>
              <a:pPr>
                <a:spcBef>
                  <a:spcPct val="0"/>
                </a:spcBef>
                <a:buClrTx/>
                <a:buSzTx/>
                <a:buFontTx/>
                <a:buNone/>
              </a:pPr>
              <a:t>61</a:t>
            </a:fld>
            <a:endParaRPr lang="en-US" altLang="en-US" sz="1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343A84DB-7DD3-402E-9A76-5BE9B0712A1D}"/>
              </a:ext>
            </a:extLst>
          </p:cNvPr>
          <p:cNvSpPr>
            <a:spLocks noGrp="1"/>
          </p:cNvSpPr>
          <p:nvPr>
            <p:ph type="ftr" sz="quarter" idx="10"/>
          </p:nvPr>
        </p:nvSpPr>
        <p:spPr/>
        <p:txBody>
          <a:bodyPr/>
          <a:lstStyle/>
          <a:p>
            <a:pPr>
              <a:defRPr/>
            </a:pPr>
            <a:r>
              <a:rPr lang="en-US" altLang="en-US"/>
              <a:t>2014© National Crime Prevention Council www.ncpc.org</a:t>
            </a:r>
          </a:p>
        </p:txBody>
      </p:sp>
      <p:sp>
        <p:nvSpPr>
          <p:cNvPr id="29698" name="Rectangle 2">
            <a:extLst>
              <a:ext uri="{FF2B5EF4-FFF2-40B4-BE49-F238E27FC236}">
                <a16:creationId xmlns:a16="http://schemas.microsoft.com/office/drawing/2014/main" id="{B41F64FD-61D9-4039-9439-7693F9B9D650}"/>
              </a:ext>
            </a:extLst>
          </p:cNvPr>
          <p:cNvSpPr>
            <a:spLocks noGrp="1" noChangeArrowheads="1"/>
          </p:cNvSpPr>
          <p:nvPr>
            <p:ph type="title"/>
          </p:nvPr>
        </p:nvSpPr>
        <p:spPr/>
        <p:txBody>
          <a:bodyPr/>
          <a:lstStyle/>
          <a:p>
            <a:pPr eaLnBrk="1" hangingPunct="1">
              <a:defRPr/>
            </a:pPr>
            <a:r>
              <a:rPr lang="en-US" altLang="en-US" sz="4400"/>
              <a:t>Strong and Healthy Neighborhoods </a:t>
            </a:r>
            <a:r>
              <a:rPr lang="en-US" altLang="en-US" sz="2800"/>
              <a:t>(continued)</a:t>
            </a:r>
          </a:p>
        </p:txBody>
      </p:sp>
      <p:sp>
        <p:nvSpPr>
          <p:cNvPr id="29699" name="Rectangle 3">
            <a:extLst>
              <a:ext uri="{FF2B5EF4-FFF2-40B4-BE49-F238E27FC236}">
                <a16:creationId xmlns:a16="http://schemas.microsoft.com/office/drawing/2014/main" id="{A89CF26F-6A5E-4414-A6EE-7E12DF64B376}"/>
              </a:ext>
            </a:extLst>
          </p:cNvPr>
          <p:cNvSpPr>
            <a:spLocks noGrp="1" noChangeArrowheads="1"/>
          </p:cNvSpPr>
          <p:nvPr>
            <p:ph type="body" idx="1"/>
          </p:nvPr>
        </p:nvSpPr>
        <p:spPr>
          <a:xfrm>
            <a:off x="990600" y="1828800"/>
            <a:ext cx="7696200" cy="4495800"/>
          </a:xfrm>
        </p:spPr>
        <p:txBody>
          <a:bodyPr/>
          <a:lstStyle/>
          <a:p>
            <a:pPr eaLnBrk="1" hangingPunct="1">
              <a:defRPr/>
            </a:pPr>
            <a:r>
              <a:rPr lang="en-US" altLang="en-US"/>
              <a:t>Neighborhood cohesion – neighbors who know and look out for each other – is among the strongest features of safer neighborhoods, according to researchers at Harvard University. </a:t>
            </a:r>
          </a:p>
          <a:p>
            <a:pPr eaLnBrk="1" hangingPunct="1">
              <a:defRPr/>
            </a:pPr>
            <a:r>
              <a:rPr lang="en-US" altLang="en-US"/>
              <a:t>Safety and security is ranked one of the most essential human needs by psychologist Abraham Maslow. </a:t>
            </a:r>
          </a:p>
        </p:txBody>
      </p:sp>
      <p:sp>
        <p:nvSpPr>
          <p:cNvPr id="15365" name="AutoShape 4">
            <a:hlinkClick r:id="rId3" action="ppaction://hlinkfile" highlightClick="1"/>
            <a:extLst>
              <a:ext uri="{FF2B5EF4-FFF2-40B4-BE49-F238E27FC236}">
                <a16:creationId xmlns:a16="http://schemas.microsoft.com/office/drawing/2014/main" id="{B1B0A880-DC0E-4D50-8273-FBCCD736BDCA}"/>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372314D9-1FDE-4CF8-8574-926104CF10FE}"/>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A46DB3A0-A6F6-4535-82C8-BD55C72549A2}" type="slidenum">
              <a:rPr lang="en-US" altLang="en-US" sz="1200"/>
              <a:pPr>
                <a:spcBef>
                  <a:spcPct val="0"/>
                </a:spcBef>
                <a:buClrTx/>
                <a:buSzTx/>
                <a:buFontTx/>
                <a:buNone/>
              </a:pPr>
              <a:t>7</a:t>
            </a:fld>
            <a:endParaRPr lang="en-US" altLang="en-US" sz="1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A75DB101-40D3-453D-83C4-F4DCB49826CB}"/>
              </a:ext>
            </a:extLst>
          </p:cNvPr>
          <p:cNvSpPr>
            <a:spLocks noGrp="1"/>
          </p:cNvSpPr>
          <p:nvPr>
            <p:ph type="ftr" sz="quarter" idx="10"/>
          </p:nvPr>
        </p:nvSpPr>
        <p:spPr/>
        <p:txBody>
          <a:bodyPr/>
          <a:lstStyle/>
          <a:p>
            <a:pPr>
              <a:defRPr/>
            </a:pPr>
            <a:r>
              <a:rPr lang="en-US" altLang="en-US"/>
              <a:t>2014© National Crime Prevention Council www.ncpc.org</a:t>
            </a:r>
          </a:p>
        </p:txBody>
      </p:sp>
      <p:sp>
        <p:nvSpPr>
          <p:cNvPr id="161794" name="Rectangle 2">
            <a:extLst>
              <a:ext uri="{FF2B5EF4-FFF2-40B4-BE49-F238E27FC236}">
                <a16:creationId xmlns:a16="http://schemas.microsoft.com/office/drawing/2014/main" id="{5C6F0B19-2066-49CE-9CDE-5336BC6F56B4}"/>
              </a:ext>
            </a:extLst>
          </p:cNvPr>
          <p:cNvSpPr>
            <a:spLocks noGrp="1" noChangeArrowheads="1"/>
          </p:cNvSpPr>
          <p:nvPr>
            <p:ph type="title"/>
          </p:nvPr>
        </p:nvSpPr>
        <p:spPr>
          <a:xfrm>
            <a:off x="457200" y="274638"/>
            <a:ext cx="8229600" cy="5211762"/>
          </a:xfrm>
        </p:spPr>
        <p:txBody>
          <a:bodyPr/>
          <a:lstStyle/>
          <a:p>
            <a:pPr eaLnBrk="1" hangingPunct="1">
              <a:defRPr/>
            </a:pPr>
            <a:r>
              <a:rPr lang="en-US" altLang="en-US" dirty="0"/>
              <a:t>The History and Benefits of</a:t>
            </a:r>
            <a:br>
              <a:rPr lang="en-US" altLang="en-US" dirty="0"/>
            </a:br>
            <a:r>
              <a:rPr lang="en-US" altLang="en-US" dirty="0"/>
              <a:t>Neighborhood Watch</a:t>
            </a:r>
            <a:br>
              <a:rPr lang="en-US" altLang="en-US" dirty="0"/>
            </a:br>
            <a:r>
              <a:rPr lang="en-US" altLang="en-US" dirty="0">
                <a:hlinkClick r:id="rId2"/>
              </a:rPr>
              <a:t>www.nnw.org</a:t>
            </a:r>
            <a:r>
              <a:rPr lang="en-US" altLang="en-US" dirty="0"/>
              <a:t> </a:t>
            </a:r>
          </a:p>
        </p:txBody>
      </p:sp>
      <p:pic>
        <p:nvPicPr>
          <p:cNvPr id="17412" name="Picture 11" descr="ad2">
            <a:hlinkClick r:id="rId3"/>
            <a:extLst>
              <a:ext uri="{FF2B5EF4-FFF2-40B4-BE49-F238E27FC236}">
                <a16:creationId xmlns:a16="http://schemas.microsoft.com/office/drawing/2014/main" id="{636C2944-A4DC-494A-A4AC-3C7D965826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533400"/>
            <a:ext cx="6248400" cy="992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8" descr="Home">
            <a:extLst>
              <a:ext uri="{FF2B5EF4-FFF2-40B4-BE49-F238E27FC236}">
                <a16:creationId xmlns:a16="http://schemas.microsoft.com/office/drawing/2014/main" id="{62AB9DF4-B554-4BCC-898B-8391375B9FA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3581400"/>
            <a:ext cx="2743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C323E6D6-BA6B-4290-BFD0-4C6E82508D4A}"/>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CB169BB2-159F-4A99-B545-530BE4F0493D}" type="slidenum">
              <a:rPr lang="en-US" altLang="en-US" sz="1200"/>
              <a:pPr>
                <a:spcBef>
                  <a:spcPct val="0"/>
                </a:spcBef>
                <a:buClrTx/>
                <a:buSzTx/>
                <a:buFontTx/>
                <a:buNone/>
              </a:pPr>
              <a:t>8</a:t>
            </a:fld>
            <a:endParaRPr lang="en-US" altLang="en-US" sz="1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a:extLst>
              <a:ext uri="{FF2B5EF4-FFF2-40B4-BE49-F238E27FC236}">
                <a16:creationId xmlns:a16="http://schemas.microsoft.com/office/drawing/2014/main" id="{A8FE35E8-876F-4D16-A47B-C696CD418FCB}"/>
              </a:ext>
            </a:extLst>
          </p:cNvPr>
          <p:cNvSpPr>
            <a:spLocks noGrp="1"/>
          </p:cNvSpPr>
          <p:nvPr>
            <p:ph type="ftr" sz="quarter" idx="10"/>
          </p:nvPr>
        </p:nvSpPr>
        <p:spPr/>
        <p:txBody>
          <a:bodyPr/>
          <a:lstStyle/>
          <a:p>
            <a:pPr>
              <a:defRPr/>
            </a:pPr>
            <a:r>
              <a:rPr lang="en-US" altLang="en-US"/>
              <a:t>2014© National Crime Prevention Council www.ncpc.org</a:t>
            </a:r>
          </a:p>
        </p:txBody>
      </p:sp>
      <p:sp>
        <p:nvSpPr>
          <p:cNvPr id="31746" name="Rectangle 2">
            <a:extLst>
              <a:ext uri="{FF2B5EF4-FFF2-40B4-BE49-F238E27FC236}">
                <a16:creationId xmlns:a16="http://schemas.microsoft.com/office/drawing/2014/main" id="{1BD3E1F1-1E97-4B0F-A7A9-2B3ACDB06E39}"/>
              </a:ext>
            </a:extLst>
          </p:cNvPr>
          <p:cNvSpPr>
            <a:spLocks noGrp="1" noChangeArrowheads="1"/>
          </p:cNvSpPr>
          <p:nvPr>
            <p:ph type="title"/>
          </p:nvPr>
        </p:nvSpPr>
        <p:spPr/>
        <p:txBody>
          <a:bodyPr/>
          <a:lstStyle/>
          <a:p>
            <a:pPr eaLnBrk="1" hangingPunct="1">
              <a:defRPr/>
            </a:pPr>
            <a:r>
              <a:rPr lang="en-US" altLang="en-US" sz="4400"/>
              <a:t>Background</a:t>
            </a:r>
          </a:p>
        </p:txBody>
      </p:sp>
      <p:sp>
        <p:nvSpPr>
          <p:cNvPr id="31747" name="Rectangle 3">
            <a:extLst>
              <a:ext uri="{FF2B5EF4-FFF2-40B4-BE49-F238E27FC236}">
                <a16:creationId xmlns:a16="http://schemas.microsoft.com/office/drawing/2014/main" id="{CAAEAC56-95DF-412B-80A1-BFACF0E5D2B2}"/>
              </a:ext>
            </a:extLst>
          </p:cNvPr>
          <p:cNvSpPr>
            <a:spLocks noGrp="1" noChangeArrowheads="1"/>
          </p:cNvSpPr>
          <p:nvPr>
            <p:ph type="body" idx="1"/>
          </p:nvPr>
        </p:nvSpPr>
        <p:spPr/>
        <p:txBody>
          <a:bodyPr/>
          <a:lstStyle/>
          <a:p>
            <a:pPr eaLnBrk="1" hangingPunct="1">
              <a:defRPr/>
            </a:pPr>
            <a:r>
              <a:rPr lang="en-US" altLang="en-US"/>
              <a:t>Neighborhood Watch is a community-based program supported by the National Sheriffs’ Association and offered by more than nine out of ten law enforcement agencies. </a:t>
            </a:r>
          </a:p>
          <a:p>
            <a:pPr eaLnBrk="1" hangingPunct="1">
              <a:defRPr/>
            </a:pPr>
            <a:endParaRPr lang="en-US" altLang="en-US"/>
          </a:p>
          <a:p>
            <a:pPr eaLnBrk="1" hangingPunct="1">
              <a:defRPr/>
            </a:pPr>
            <a:r>
              <a:rPr lang="en-US" altLang="en-US"/>
              <a:t>Since its inception in 1972, thousands of communities have established Neighborhood Watches and made a </a:t>
            </a:r>
            <a:r>
              <a:rPr lang="en-US" altLang="en-US" b="1"/>
              <a:t>REAL</a:t>
            </a:r>
            <a:r>
              <a:rPr lang="en-US" altLang="en-US"/>
              <a:t> difference. </a:t>
            </a:r>
          </a:p>
        </p:txBody>
      </p:sp>
      <p:sp>
        <p:nvSpPr>
          <p:cNvPr id="18437" name="AutoShape 4">
            <a:hlinkClick r:id="rId2" action="ppaction://hlinkfile" highlightClick="1"/>
            <a:extLst>
              <a:ext uri="{FF2B5EF4-FFF2-40B4-BE49-F238E27FC236}">
                <a16:creationId xmlns:a16="http://schemas.microsoft.com/office/drawing/2014/main" id="{36D06807-0C91-4C0D-9A1F-84A8C4BFAC00}"/>
              </a:ext>
            </a:extLst>
          </p:cNvPr>
          <p:cNvSpPr>
            <a:spLocks noChangeArrowheads="1"/>
          </p:cNvSpPr>
          <p:nvPr/>
        </p:nvSpPr>
        <p:spPr bwMode="auto">
          <a:xfrm>
            <a:off x="8686800" y="5791200"/>
            <a:ext cx="457200" cy="1066800"/>
          </a:xfrm>
          <a:prstGeom prst="actionButtonHom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endParaRPr lang="en-US" altLang="en-US" sz="1800">
              <a:latin typeface="Tahoma" panose="020B0604030504040204" pitchFamily="34" charset="0"/>
            </a:endParaRPr>
          </a:p>
        </p:txBody>
      </p:sp>
      <p:sp>
        <p:nvSpPr>
          <p:cNvPr id="2" name="Slide Number Placeholder 1">
            <a:extLst>
              <a:ext uri="{FF2B5EF4-FFF2-40B4-BE49-F238E27FC236}">
                <a16:creationId xmlns:a16="http://schemas.microsoft.com/office/drawing/2014/main" id="{2A9AB4FE-4B89-4DA2-A274-390E58EE264E}"/>
              </a:ext>
            </a:extLst>
          </p:cNvPr>
          <p:cNvSpPr>
            <a:spLocks noGrp="1"/>
          </p:cNvSpPr>
          <p:nvPr>
            <p:ph type="sldNum" sz="quarter" idx="11"/>
          </p:nvPr>
        </p:nvSpPr>
        <p:spPr/>
        <p:txBody>
          <a:bodyPr/>
          <a:lstStyle>
            <a:lvl1pPr>
              <a:spcBef>
                <a:spcPct val="20000"/>
              </a:spcBef>
              <a:buClr>
                <a:schemeClr val="hlink"/>
              </a:buClr>
              <a:buSzPct val="80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hlink"/>
              </a:buClr>
              <a:buFont typeface="Wingdings" panose="05000000000000000000" pitchFamily="2" charset="2"/>
              <a:buChar char="§"/>
              <a:defRPr sz="2000">
                <a:solidFill>
                  <a:schemeClr val="tx1"/>
                </a:solidFill>
                <a:latin typeface="Times New Roman" panose="02020603050405020304" pitchFamily="18" charset="0"/>
              </a:defRPr>
            </a:lvl3pPr>
            <a:lvl4pPr marL="1600200" indent="-228600">
              <a:spcBef>
                <a:spcPct val="20000"/>
              </a:spcBef>
              <a:buChar char="–"/>
              <a:defRPr>
                <a:solidFill>
                  <a:schemeClr val="tx1"/>
                </a:solidFill>
                <a:latin typeface="Times New Roman" panose="02020603050405020304" pitchFamily="18" charset="0"/>
              </a:defRPr>
            </a:lvl4pPr>
            <a:lvl5pPr marL="2057400" indent="-228600">
              <a:spcBef>
                <a:spcPct val="20000"/>
              </a:spcBef>
              <a:buClr>
                <a:schemeClr val="hlink"/>
              </a:buClr>
              <a:buFont typeface="Wingdings" panose="05000000000000000000" pitchFamily="2" charset="2"/>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1600">
                <a:solidFill>
                  <a:schemeClr val="tx1"/>
                </a:solidFill>
                <a:latin typeface="Times New Roman" panose="02020603050405020304" pitchFamily="18" charset="0"/>
              </a:defRPr>
            </a:lvl9pPr>
          </a:lstStyle>
          <a:p>
            <a:pPr>
              <a:spcBef>
                <a:spcPct val="0"/>
              </a:spcBef>
              <a:buClrTx/>
              <a:buSzTx/>
              <a:buFontTx/>
              <a:buNone/>
            </a:pPr>
            <a:fld id="{C1263CC1-ADA6-4BD7-A25F-0E6E651D8680}" type="slidenum">
              <a:rPr lang="en-US" altLang="en-US" sz="1200"/>
              <a:pPr>
                <a:spcBef>
                  <a:spcPct val="0"/>
                </a:spcBef>
                <a:buClrTx/>
                <a:buSzTx/>
                <a:buFontTx/>
                <a:buNone/>
              </a:pPr>
              <a:t>9</a:t>
            </a:fld>
            <a:endParaRPr lang="en-US" altLang="en-US" sz="1200"/>
          </a:p>
        </p:txBody>
      </p:sp>
    </p:spTree>
  </p:cSld>
  <p:clrMapOvr>
    <a:masterClrMapping/>
  </p:clrMapOvr>
</p:sld>
</file>

<file path=ppt/theme/theme1.xml><?xml version="1.0" encoding="utf-8"?>
<a:theme xmlns:a="http://schemas.openxmlformats.org/drawingml/2006/main" name="Slit">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Slit</Template>
  <TotalTime>2227</TotalTime>
  <Words>4713</Words>
  <Application>Microsoft Office PowerPoint</Application>
  <PresentationFormat>On-screen Show (4:3)</PresentationFormat>
  <Paragraphs>497</Paragraphs>
  <Slides>61</Slides>
  <Notes>28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61</vt:i4>
      </vt:variant>
    </vt:vector>
  </HeadingPairs>
  <TitlesOfParts>
    <vt:vector size="67" baseType="lpstr">
      <vt:lpstr>Tahoma</vt:lpstr>
      <vt:lpstr>Arial</vt:lpstr>
      <vt:lpstr>Times New Roman</vt:lpstr>
      <vt:lpstr>Wingdings</vt:lpstr>
      <vt:lpstr>Wingdings 3</vt:lpstr>
      <vt:lpstr>Slit</vt:lpstr>
      <vt:lpstr>Neighborhood Watch  Part 1</vt:lpstr>
      <vt:lpstr>Goal of Presentation</vt:lpstr>
      <vt:lpstr>Objectives</vt:lpstr>
      <vt:lpstr>Why Neighborhood Watch?</vt:lpstr>
      <vt:lpstr>Strong and Healthy Neighborhoods</vt:lpstr>
      <vt:lpstr>Strong and Healthy Neighborhoods (continued)</vt:lpstr>
      <vt:lpstr>Strong and Healthy Neighborhoods (continued)</vt:lpstr>
      <vt:lpstr>The History and Benefits of Neighborhood Watch www.nnw.org </vt:lpstr>
      <vt:lpstr>Background</vt:lpstr>
      <vt:lpstr>The Benefits of  Neighborhood Watch</vt:lpstr>
      <vt:lpstr>The Benefits of  Neighborhood Watch (continued)</vt:lpstr>
      <vt:lpstr>Neighborhood Watch Works…</vt:lpstr>
      <vt:lpstr>Neighborhood Watch Works</vt:lpstr>
      <vt:lpstr>The Elements of Starting a Neighborhood Watch Program in your Community</vt:lpstr>
      <vt:lpstr>Basic Components of Neighborhood Watch</vt:lpstr>
      <vt:lpstr>How To Start  Neighborhood Watch</vt:lpstr>
      <vt:lpstr>How To Start  Neighborhood Watch (continued)</vt:lpstr>
      <vt:lpstr>Tips for Keeping Your Neighborhood Safe</vt:lpstr>
      <vt:lpstr>Tips for Keeping Your Neighborhood Safe (continued)</vt:lpstr>
      <vt:lpstr>The First Meeting</vt:lpstr>
      <vt:lpstr>The First Meeting (continued) </vt:lpstr>
      <vt:lpstr>Observation </vt:lpstr>
      <vt:lpstr>Observation (continued)</vt:lpstr>
      <vt:lpstr>Observation (continued)</vt:lpstr>
      <vt:lpstr>Reporting Crime</vt:lpstr>
      <vt:lpstr>Reporting Crime (continued)</vt:lpstr>
      <vt:lpstr>Reporting Crime (continued)</vt:lpstr>
      <vt:lpstr>Group Activity</vt:lpstr>
      <vt:lpstr>Are You A Good Witness?</vt:lpstr>
      <vt:lpstr>PowerPoint Presentation</vt:lpstr>
      <vt:lpstr>Activity</vt:lpstr>
      <vt:lpstr>Activity Debrief</vt:lpstr>
      <vt:lpstr>Organizing Your  Neighborhood Watch Program</vt:lpstr>
      <vt:lpstr>Leadership</vt:lpstr>
      <vt:lpstr>Block Captain Responsibilities</vt:lpstr>
      <vt:lpstr>Qualities of a Great Leader</vt:lpstr>
      <vt:lpstr>Leadership (continued)</vt:lpstr>
      <vt:lpstr>Build Participation</vt:lpstr>
      <vt:lpstr>Resources and Partners</vt:lpstr>
      <vt:lpstr>Resources and Partners (continued)</vt:lpstr>
      <vt:lpstr>Use Community Resources</vt:lpstr>
      <vt:lpstr>Use Community Resources (continued)</vt:lpstr>
      <vt:lpstr>Citizen Patrols </vt:lpstr>
      <vt:lpstr>Citizen Patrols (continued)</vt:lpstr>
      <vt:lpstr>Operation Identification</vt:lpstr>
      <vt:lpstr>PowerPoint Presentation</vt:lpstr>
      <vt:lpstr>Resources</vt:lpstr>
      <vt:lpstr>About NCPC – www.ncpc.org</vt:lpstr>
      <vt:lpstr>Resources from NCPC www.ncpc.org Click on  “Home and Neighborhood Safety”</vt:lpstr>
      <vt:lpstr>Resources from NCPC </vt:lpstr>
      <vt:lpstr>Celebrate Safe Communities www.celebratesafecommunities.org </vt:lpstr>
      <vt:lpstr>Celebrate Safe Communities </vt:lpstr>
      <vt:lpstr>http://ncpc.thecsiacademy.com/ </vt:lpstr>
      <vt:lpstr>Resources</vt:lpstr>
      <vt:lpstr>Resources (continued)</vt:lpstr>
      <vt:lpstr>Government Resources</vt:lpstr>
      <vt:lpstr>Government Resources (continued)</vt:lpstr>
      <vt:lpstr>Resources (continued)</vt:lpstr>
      <vt:lpstr>Resources (continued)</vt:lpstr>
      <vt:lpstr>For More Information</vt:lpstr>
      <vt:lpstr>Presenter Contact Information</vt:lpstr>
    </vt:vector>
  </TitlesOfParts>
  <Company>NCPC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Mtaylor</dc:creator>
  <cp:lastModifiedBy>Chelsea Rider</cp:lastModifiedBy>
  <cp:revision>178</cp:revision>
  <cp:lastPrinted>2014-11-12T15:26:57Z</cp:lastPrinted>
  <dcterms:created xsi:type="dcterms:W3CDTF">2004-12-07T18:59:25Z</dcterms:created>
  <dcterms:modified xsi:type="dcterms:W3CDTF">2021-04-27T20:51:38Z</dcterms:modified>
</cp:coreProperties>
</file>